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notesSlides/notesSlide2.xml" ContentType="application/vnd.openxmlformats-officedocument.presentationml.notesSlide+xml"/>
  <Override PartName="/ppt/comments/comment4.xml" ContentType="application/vnd.openxmlformats-officedocument.presentationml.comments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bookmarkIdSeed="2">
  <p:sldMasterIdLst>
    <p:sldMasterId id="2147483760" r:id="rId1"/>
  </p:sldMasterIdLst>
  <p:notesMasterIdLst>
    <p:notesMasterId r:id="rId20"/>
  </p:notesMasterIdLst>
  <p:sldIdLst>
    <p:sldId id="361" r:id="rId2"/>
    <p:sldId id="344" r:id="rId3"/>
    <p:sldId id="366" r:id="rId4"/>
    <p:sldId id="321" r:id="rId5"/>
    <p:sldId id="367" r:id="rId6"/>
    <p:sldId id="377" r:id="rId7"/>
    <p:sldId id="369" r:id="rId8"/>
    <p:sldId id="310" r:id="rId9"/>
    <p:sldId id="311" r:id="rId10"/>
    <p:sldId id="362" r:id="rId11"/>
    <p:sldId id="312" r:id="rId12"/>
    <p:sldId id="365" r:id="rId13"/>
    <p:sldId id="371" r:id="rId14"/>
    <p:sldId id="338" r:id="rId15"/>
    <p:sldId id="339" r:id="rId16"/>
    <p:sldId id="375" r:id="rId17"/>
    <p:sldId id="374" r:id="rId18"/>
    <p:sldId id="373" r:id="rId19"/>
  </p:sldIdLst>
  <p:sldSz cx="9144000" cy="6858000" type="screen4x3"/>
  <p:notesSz cx="9926638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141">
          <p15:clr>
            <a:srgbClr val="A4A3A4"/>
          </p15:clr>
        </p15:guide>
        <p15:guide id="2" pos="3126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obby" initials="b" lastIdx="4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C2FF"/>
    <a:srgbClr val="0F85BE"/>
    <a:srgbClr val="69B4FF"/>
    <a:srgbClr val="C0E6EE"/>
    <a:srgbClr val="3399FF"/>
    <a:srgbClr val="235F6F"/>
    <a:srgbClr val="B8DB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0718F6A-61ED-4689-9A63-45B02F400C50}" v="50" dt="2020-12-16T14:29:38.9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4C1A8A3-306A-4EB7-A6B1-4F7E0EB9C5D6}" styleName="Средний стиль 3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46F890A9-2807-4EBB-B81D-B2AA78EC7F39}" styleName="Темный стиль 2 —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031" autoAdjust="0"/>
    <p:restoredTop sz="92512" autoAdjust="0"/>
  </p:normalViewPr>
  <p:slideViewPr>
    <p:cSldViewPr>
      <p:cViewPr>
        <p:scale>
          <a:sx n="161" d="100"/>
          <a:sy n="161" d="100"/>
        </p:scale>
        <p:origin x="-209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8" d="100"/>
          <a:sy n="98" d="100"/>
        </p:scale>
        <p:origin x="-1640" y="-72"/>
      </p:cViewPr>
      <p:guideLst>
        <p:guide orient="horz" pos="2141"/>
        <p:guide pos="3126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9-12T19:20:41.192" idx="4">
    <p:pos x="10" y="10"/>
    <p:text>Что-то вставить про патент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9-12T19:15:39.808" idx="2">
    <p:pos x="5623" y="118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9-12T19:19:29.572" idx="3">
    <p:pos x="5629" y="111"/>
    <p:text>+ автономномть + фледж + тема патента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9-12T19:15:10.494" idx="1">
    <p:pos x="2366" y="793"/>
    <p:text>Изменить фото</p:text>
    <p:extLst>
      <p:ext uri="{C676402C-5697-4E1C-873F-D02D1690AC5C}">
        <p15:threadingInfo xmlns:p15="http://schemas.microsoft.com/office/powerpoint/2012/main" timeZoneBias="-18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7FA334-8744-4595-B9C4-A99B6B1F6BC6}" type="doc">
      <dgm:prSet loTypeId="urn:microsoft.com/office/officeart/2005/8/layout/venn2" loCatId="relationship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D0E1899-7C69-4CA5-936B-CFF33C16276D}">
      <dgm:prSet phldrT="[Текст]" custT="1"/>
      <dgm:spPr/>
      <dgm:t>
        <a:bodyPr/>
        <a:lstStyle/>
        <a:p>
          <a:r>
            <a:rPr lang="ru-RU" sz="11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Доверенные сервисы и приложения</a:t>
          </a:r>
        </a:p>
      </dgm:t>
    </dgm:pt>
    <dgm:pt modelId="{9412D794-26D7-4B7C-9449-CA5EECC91EE2}" type="parTrans" cxnId="{4CC07CE6-488B-4C74-A01B-98449740FA9D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4E3F5D-682D-4E7D-A9CE-BB4BCEBF3DD1}" type="sibTrans" cxnId="{4CC07CE6-488B-4C74-A01B-98449740FA9D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B39CE9-1943-468E-8C2F-9EB7017CB771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11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Доверенная программная среда</a:t>
          </a:r>
          <a:endParaRPr lang="ru-RU" sz="1100" b="1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625D11-5D93-46AE-A132-B365CCE82BD9}" type="parTrans" cxnId="{B9794810-3AD3-4E8E-9236-E395398BBE37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AB411A-4A32-4CF6-8415-6B3D3077A007}" type="sibTrans" cxnId="{B9794810-3AD3-4E8E-9236-E395398BBE37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AC4C30-A1CB-4BB7-8A0B-AD553F711E01}">
      <dgm:prSet phldrT="[Текст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Доверенное устройство</a:t>
          </a:r>
        </a:p>
      </dgm:t>
    </dgm:pt>
    <dgm:pt modelId="{95841D4D-0D42-4704-A86F-731459181037}" type="parTrans" cxnId="{B6BE112D-239D-414E-B6E7-AFBB2AE49951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9048A96-1D19-472D-AB20-DC0C8AD3633C}" type="sibTrans" cxnId="{B6BE112D-239D-414E-B6E7-AFBB2AE49951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71605C-C5C8-40D6-A567-692DF9C2F1F2}">
      <dgm:prSet phldrT="[Текст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Доверенный процессор</a:t>
          </a:r>
        </a:p>
      </dgm:t>
    </dgm:pt>
    <dgm:pt modelId="{0AF62F86-908E-417C-92CA-7638EA675C43}" type="parTrans" cxnId="{854581D3-E0B6-4970-8698-EE6F8F810785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5D88C2-A895-493F-987A-7558FC35E0B9}" type="sibTrans" cxnId="{854581D3-E0B6-4970-8698-EE6F8F810785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89D28E-F073-40EA-A9BD-E41E2281088B}" type="pres">
      <dgm:prSet presAssocID="{F17FA334-8744-4595-B9C4-A99B6B1F6BC6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DA5B631-75B4-4CA9-8A1A-690965EA6122}" type="pres">
      <dgm:prSet presAssocID="{F17FA334-8744-4595-B9C4-A99B6B1F6BC6}" presName="comp1" presStyleCnt="0"/>
      <dgm:spPr/>
    </dgm:pt>
    <dgm:pt modelId="{C588FF59-9C2A-4EC4-921E-72F834ECC4D3}" type="pres">
      <dgm:prSet presAssocID="{F17FA334-8744-4595-B9C4-A99B6B1F6BC6}" presName="circle1" presStyleLbl="node1" presStyleIdx="0" presStyleCnt="4" custScaleX="102489"/>
      <dgm:spPr/>
      <dgm:t>
        <a:bodyPr/>
        <a:lstStyle/>
        <a:p>
          <a:endParaRPr lang="ru-RU"/>
        </a:p>
      </dgm:t>
    </dgm:pt>
    <dgm:pt modelId="{A0F51D09-9F2F-4014-8F06-BADF2D8A7A8F}" type="pres">
      <dgm:prSet presAssocID="{F17FA334-8744-4595-B9C4-A99B6B1F6BC6}" presName="c1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B7D275-9508-4228-9787-9BB968397879}" type="pres">
      <dgm:prSet presAssocID="{F17FA334-8744-4595-B9C4-A99B6B1F6BC6}" presName="comp2" presStyleCnt="0"/>
      <dgm:spPr/>
    </dgm:pt>
    <dgm:pt modelId="{35FE1ACE-CE65-4EE6-AEA5-70CE925B9F2F}" type="pres">
      <dgm:prSet presAssocID="{F17FA334-8744-4595-B9C4-A99B6B1F6BC6}" presName="circle2" presStyleLbl="node1" presStyleIdx="1" presStyleCnt="4"/>
      <dgm:spPr/>
      <dgm:t>
        <a:bodyPr/>
        <a:lstStyle/>
        <a:p>
          <a:endParaRPr lang="ru-RU"/>
        </a:p>
      </dgm:t>
    </dgm:pt>
    <dgm:pt modelId="{1F565FF3-0DC5-4021-8541-77D02FA01A1A}" type="pres">
      <dgm:prSet presAssocID="{F17FA334-8744-4595-B9C4-A99B6B1F6BC6}" presName="c2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3C0339-2FBA-41DA-9FCF-D14B7B07016A}" type="pres">
      <dgm:prSet presAssocID="{F17FA334-8744-4595-B9C4-A99B6B1F6BC6}" presName="comp3" presStyleCnt="0"/>
      <dgm:spPr/>
    </dgm:pt>
    <dgm:pt modelId="{1C9A28D1-CC10-43FE-BA5D-8D081A162506}" type="pres">
      <dgm:prSet presAssocID="{F17FA334-8744-4595-B9C4-A99B6B1F6BC6}" presName="circle3" presStyleLbl="node1" presStyleIdx="2" presStyleCnt="4"/>
      <dgm:spPr/>
      <dgm:t>
        <a:bodyPr/>
        <a:lstStyle/>
        <a:p>
          <a:endParaRPr lang="ru-RU"/>
        </a:p>
      </dgm:t>
    </dgm:pt>
    <dgm:pt modelId="{1454B971-91CD-4390-9E6C-5D1780C64A7E}" type="pres">
      <dgm:prSet presAssocID="{F17FA334-8744-4595-B9C4-A99B6B1F6BC6}" presName="c3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D881C2-DBAA-4435-B9AC-36A6E4C41270}" type="pres">
      <dgm:prSet presAssocID="{F17FA334-8744-4595-B9C4-A99B6B1F6BC6}" presName="comp4" presStyleCnt="0"/>
      <dgm:spPr/>
    </dgm:pt>
    <dgm:pt modelId="{39E224A5-B061-4D5F-BDFE-685515A857CA}" type="pres">
      <dgm:prSet presAssocID="{F17FA334-8744-4595-B9C4-A99B6B1F6BC6}" presName="circle4" presStyleLbl="node1" presStyleIdx="3" presStyleCnt="4" custScaleX="115131"/>
      <dgm:spPr/>
      <dgm:t>
        <a:bodyPr/>
        <a:lstStyle/>
        <a:p>
          <a:endParaRPr lang="ru-RU"/>
        </a:p>
      </dgm:t>
    </dgm:pt>
    <dgm:pt modelId="{23A5B145-0796-413C-B730-993E7A6DA051}" type="pres">
      <dgm:prSet presAssocID="{F17FA334-8744-4595-B9C4-A99B6B1F6BC6}" presName="c4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6BE112D-239D-414E-B6E7-AFBB2AE49951}" srcId="{F17FA334-8744-4595-B9C4-A99B6B1F6BC6}" destId="{CCAC4C30-A1CB-4BB7-8A0B-AD553F711E01}" srcOrd="2" destOrd="0" parTransId="{95841D4D-0D42-4704-A86F-731459181037}" sibTransId="{19048A96-1D19-472D-AB20-DC0C8AD3633C}"/>
    <dgm:cxn modelId="{0F95B544-5E8A-4748-A630-24987458B14D}" type="presOf" srcId="{6071605C-C5C8-40D6-A567-692DF9C2F1F2}" destId="{39E224A5-B061-4D5F-BDFE-685515A857CA}" srcOrd="0" destOrd="0" presId="urn:microsoft.com/office/officeart/2005/8/layout/venn2"/>
    <dgm:cxn modelId="{A05933B1-D28B-41E1-86FA-FA121AEA22A7}" type="presOf" srcId="{CCAC4C30-A1CB-4BB7-8A0B-AD553F711E01}" destId="{1C9A28D1-CC10-43FE-BA5D-8D081A162506}" srcOrd="0" destOrd="0" presId="urn:microsoft.com/office/officeart/2005/8/layout/venn2"/>
    <dgm:cxn modelId="{4CC07CE6-488B-4C74-A01B-98449740FA9D}" srcId="{F17FA334-8744-4595-B9C4-A99B6B1F6BC6}" destId="{DD0E1899-7C69-4CA5-936B-CFF33C16276D}" srcOrd="0" destOrd="0" parTransId="{9412D794-26D7-4B7C-9449-CA5EECC91EE2}" sibTransId="{754E3F5D-682D-4E7D-A9CE-BB4BCEBF3DD1}"/>
    <dgm:cxn modelId="{B37A6AB5-8B9F-4F51-B285-075E7E555B26}" type="presOf" srcId="{DD0E1899-7C69-4CA5-936B-CFF33C16276D}" destId="{A0F51D09-9F2F-4014-8F06-BADF2D8A7A8F}" srcOrd="1" destOrd="0" presId="urn:microsoft.com/office/officeart/2005/8/layout/venn2"/>
    <dgm:cxn modelId="{AE92F79B-9D2C-4800-AA91-12F63A9217F3}" type="presOf" srcId="{DD0E1899-7C69-4CA5-936B-CFF33C16276D}" destId="{C588FF59-9C2A-4EC4-921E-72F834ECC4D3}" srcOrd="0" destOrd="0" presId="urn:microsoft.com/office/officeart/2005/8/layout/venn2"/>
    <dgm:cxn modelId="{854581D3-E0B6-4970-8698-EE6F8F810785}" srcId="{F17FA334-8744-4595-B9C4-A99B6B1F6BC6}" destId="{6071605C-C5C8-40D6-A567-692DF9C2F1F2}" srcOrd="3" destOrd="0" parTransId="{0AF62F86-908E-417C-92CA-7638EA675C43}" sibTransId="{425D88C2-A895-493F-987A-7558FC35E0B9}"/>
    <dgm:cxn modelId="{569FE13D-B1BE-4E4F-B3C8-5D02D5322FAB}" type="presOf" srcId="{6071605C-C5C8-40D6-A567-692DF9C2F1F2}" destId="{23A5B145-0796-413C-B730-993E7A6DA051}" srcOrd="1" destOrd="0" presId="urn:microsoft.com/office/officeart/2005/8/layout/venn2"/>
    <dgm:cxn modelId="{AE6428CC-496E-41E5-9FBA-C5E4B24396AB}" type="presOf" srcId="{A4B39CE9-1943-468E-8C2F-9EB7017CB771}" destId="{35FE1ACE-CE65-4EE6-AEA5-70CE925B9F2F}" srcOrd="0" destOrd="0" presId="urn:microsoft.com/office/officeart/2005/8/layout/venn2"/>
    <dgm:cxn modelId="{0DA1D78C-0B00-44DD-906D-8002F618FD13}" type="presOf" srcId="{F17FA334-8744-4595-B9C4-A99B6B1F6BC6}" destId="{8089D28E-F073-40EA-A9BD-E41E2281088B}" srcOrd="0" destOrd="0" presId="urn:microsoft.com/office/officeart/2005/8/layout/venn2"/>
    <dgm:cxn modelId="{B9794810-3AD3-4E8E-9236-E395398BBE37}" srcId="{F17FA334-8744-4595-B9C4-A99B6B1F6BC6}" destId="{A4B39CE9-1943-468E-8C2F-9EB7017CB771}" srcOrd="1" destOrd="0" parTransId="{CC625D11-5D93-46AE-A132-B365CCE82BD9}" sibTransId="{F7AB411A-4A32-4CF6-8415-6B3D3077A007}"/>
    <dgm:cxn modelId="{94DDFA6A-79B6-44C1-BDE2-A62DABB73B00}" type="presOf" srcId="{CCAC4C30-A1CB-4BB7-8A0B-AD553F711E01}" destId="{1454B971-91CD-4390-9E6C-5D1780C64A7E}" srcOrd="1" destOrd="0" presId="urn:microsoft.com/office/officeart/2005/8/layout/venn2"/>
    <dgm:cxn modelId="{C70B5F8E-121A-4FA3-AC02-EE279F0EC3E4}" type="presOf" srcId="{A4B39CE9-1943-468E-8C2F-9EB7017CB771}" destId="{1F565FF3-0DC5-4021-8541-77D02FA01A1A}" srcOrd="1" destOrd="0" presId="urn:microsoft.com/office/officeart/2005/8/layout/venn2"/>
    <dgm:cxn modelId="{258728E3-FC48-4715-8797-DF54655E44B7}" type="presParOf" srcId="{8089D28E-F073-40EA-A9BD-E41E2281088B}" destId="{2DA5B631-75B4-4CA9-8A1A-690965EA6122}" srcOrd="0" destOrd="0" presId="urn:microsoft.com/office/officeart/2005/8/layout/venn2"/>
    <dgm:cxn modelId="{BE963F60-4F51-4208-A4E3-DC77028DFDCF}" type="presParOf" srcId="{2DA5B631-75B4-4CA9-8A1A-690965EA6122}" destId="{C588FF59-9C2A-4EC4-921E-72F834ECC4D3}" srcOrd="0" destOrd="0" presId="urn:microsoft.com/office/officeart/2005/8/layout/venn2"/>
    <dgm:cxn modelId="{3C5B8586-218C-4BF1-A276-864916399730}" type="presParOf" srcId="{2DA5B631-75B4-4CA9-8A1A-690965EA6122}" destId="{A0F51D09-9F2F-4014-8F06-BADF2D8A7A8F}" srcOrd="1" destOrd="0" presId="urn:microsoft.com/office/officeart/2005/8/layout/venn2"/>
    <dgm:cxn modelId="{D5146296-8076-4F84-8723-F3238B255DA5}" type="presParOf" srcId="{8089D28E-F073-40EA-A9BD-E41E2281088B}" destId="{E4B7D275-9508-4228-9787-9BB968397879}" srcOrd="1" destOrd="0" presId="urn:microsoft.com/office/officeart/2005/8/layout/venn2"/>
    <dgm:cxn modelId="{5FB786A3-0344-4D94-B542-83AB18A63DC4}" type="presParOf" srcId="{E4B7D275-9508-4228-9787-9BB968397879}" destId="{35FE1ACE-CE65-4EE6-AEA5-70CE925B9F2F}" srcOrd="0" destOrd="0" presId="urn:microsoft.com/office/officeart/2005/8/layout/venn2"/>
    <dgm:cxn modelId="{114F1328-EC63-4BD1-A162-877F0DE36F1C}" type="presParOf" srcId="{E4B7D275-9508-4228-9787-9BB968397879}" destId="{1F565FF3-0DC5-4021-8541-77D02FA01A1A}" srcOrd="1" destOrd="0" presId="urn:microsoft.com/office/officeart/2005/8/layout/venn2"/>
    <dgm:cxn modelId="{1D9E3F99-C669-46D9-A37C-B4ADB80EA268}" type="presParOf" srcId="{8089D28E-F073-40EA-A9BD-E41E2281088B}" destId="{FA3C0339-2FBA-41DA-9FCF-D14B7B07016A}" srcOrd="2" destOrd="0" presId="urn:microsoft.com/office/officeart/2005/8/layout/venn2"/>
    <dgm:cxn modelId="{04830FDD-B15F-4170-96D4-103FA9908667}" type="presParOf" srcId="{FA3C0339-2FBA-41DA-9FCF-D14B7B07016A}" destId="{1C9A28D1-CC10-43FE-BA5D-8D081A162506}" srcOrd="0" destOrd="0" presId="urn:microsoft.com/office/officeart/2005/8/layout/venn2"/>
    <dgm:cxn modelId="{367B0762-8709-4F60-8135-AEFE763963F3}" type="presParOf" srcId="{FA3C0339-2FBA-41DA-9FCF-D14B7B07016A}" destId="{1454B971-91CD-4390-9E6C-5D1780C64A7E}" srcOrd="1" destOrd="0" presId="urn:microsoft.com/office/officeart/2005/8/layout/venn2"/>
    <dgm:cxn modelId="{E6104D30-CA66-46C4-8F5D-9E864F508D9C}" type="presParOf" srcId="{8089D28E-F073-40EA-A9BD-E41E2281088B}" destId="{E7D881C2-DBAA-4435-B9AC-36A6E4C41270}" srcOrd="3" destOrd="0" presId="urn:microsoft.com/office/officeart/2005/8/layout/venn2"/>
    <dgm:cxn modelId="{8B830197-37B2-4698-B99C-BB71B4E8A309}" type="presParOf" srcId="{E7D881C2-DBAA-4435-B9AC-36A6E4C41270}" destId="{39E224A5-B061-4D5F-BDFE-685515A857CA}" srcOrd="0" destOrd="0" presId="urn:microsoft.com/office/officeart/2005/8/layout/venn2"/>
    <dgm:cxn modelId="{E5233FF2-76BC-45B9-BA76-D64C6F0B630C}" type="presParOf" srcId="{E7D881C2-DBAA-4435-B9AC-36A6E4C41270}" destId="{23A5B145-0796-413C-B730-993E7A6DA051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88FF59-9C2A-4EC4-921E-72F834ECC4D3}">
      <dsp:nvSpPr>
        <dsp:cNvPr id="0" name=""/>
        <dsp:cNvSpPr/>
      </dsp:nvSpPr>
      <dsp:spPr>
        <a:xfrm>
          <a:off x="379403" y="0"/>
          <a:ext cx="3444659" cy="336100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Доверенные сервисы и приложения</a:t>
          </a:r>
        </a:p>
      </dsp:txBody>
      <dsp:txXfrm>
        <a:off x="1620170" y="168050"/>
        <a:ext cx="963126" cy="504150"/>
      </dsp:txXfrm>
    </dsp:sp>
    <dsp:sp modelId="{35FE1ACE-CE65-4EE6-AEA5-70CE925B9F2F}">
      <dsp:nvSpPr>
        <dsp:cNvPr id="0" name=""/>
        <dsp:cNvSpPr/>
      </dsp:nvSpPr>
      <dsp:spPr>
        <a:xfrm>
          <a:off x="757331" y="672200"/>
          <a:ext cx="2688803" cy="2688803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Доверенная программная среда</a:t>
          </a:r>
          <a:endParaRPr lang="ru-RU" sz="1100" b="1" kern="1200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31865" y="833528"/>
        <a:ext cx="939736" cy="483984"/>
      </dsp:txXfrm>
    </dsp:sp>
    <dsp:sp modelId="{1C9A28D1-CC10-43FE-BA5D-8D081A162506}">
      <dsp:nvSpPr>
        <dsp:cNvPr id="0" name=""/>
        <dsp:cNvSpPr/>
      </dsp:nvSpPr>
      <dsp:spPr>
        <a:xfrm>
          <a:off x="1093432" y="1344401"/>
          <a:ext cx="2016602" cy="2016602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Доверенное устройство</a:t>
          </a:r>
        </a:p>
      </dsp:txBody>
      <dsp:txXfrm>
        <a:off x="1631865" y="1495646"/>
        <a:ext cx="939736" cy="453735"/>
      </dsp:txXfrm>
    </dsp:sp>
    <dsp:sp modelId="{39E224A5-B061-4D5F-BDFE-685515A857CA}">
      <dsp:nvSpPr>
        <dsp:cNvPr id="0" name=""/>
        <dsp:cNvSpPr/>
      </dsp:nvSpPr>
      <dsp:spPr>
        <a:xfrm>
          <a:off x="1327821" y="2016602"/>
          <a:ext cx="1547823" cy="1344401"/>
        </a:xfrm>
        <a:prstGeom prst="ellipse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Доверенный процессор</a:t>
          </a:r>
        </a:p>
      </dsp:txBody>
      <dsp:txXfrm>
        <a:off x="1554495" y="2352702"/>
        <a:ext cx="1094476" cy="6722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4400" b="0" strike="noStrike" spc="-1">
                <a:solidFill>
                  <a:srgbClr val="000000"/>
                </a:solidFill>
                <a:latin typeface="Arial"/>
              </a:rPr>
              <a:t>Для перемещения страницы щёлкните мышью</a:t>
            </a: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2000" b="0" strike="noStrike" spc="-1"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125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1400" b="0" strike="noStrike" spc="-1">
                <a:latin typeface="Times New Roman"/>
              </a:rPr>
              <a:t>&lt;верхний колонтитул&gt;</a:t>
            </a:r>
          </a:p>
        </p:txBody>
      </p:sp>
      <p:sp>
        <p:nvSpPr>
          <p:cNvPr id="126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127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128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D860E063-5240-45F2-8D62-F78DAD05E8EE}" type="slidenum">
              <a:rPr lang="ru-RU" sz="1400" b="0" strike="noStrike" spc="-1">
                <a:latin typeface="Times New Roman"/>
              </a:rPr>
              <a:t>‹#›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11836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3900" y="509588"/>
            <a:ext cx="3398838" cy="2549525"/>
          </a:xfrm>
          <a:prstGeom prst="rect">
            <a:avLst/>
          </a:prstGeom>
        </p:spPr>
      </p:sp>
      <p:sp>
        <p:nvSpPr>
          <p:cNvPr id="328" name="PlaceHolder 2"/>
          <p:cNvSpPr>
            <a:spLocks noGrp="1"/>
          </p:cNvSpPr>
          <p:nvPr>
            <p:ph type="body"/>
          </p:nvPr>
        </p:nvSpPr>
        <p:spPr>
          <a:xfrm>
            <a:off x="992520" y="3228840"/>
            <a:ext cx="7940880" cy="305856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ru-RU" sz="2000" b="0" strike="noStrike" spc="-1" dirty="0">
              <a:latin typeface="Arial"/>
            </a:endParaRPr>
          </a:p>
        </p:txBody>
      </p:sp>
      <p:sp>
        <p:nvSpPr>
          <p:cNvPr id="329" name="TextShape 3"/>
          <p:cNvSpPr txBox="1"/>
          <p:nvPr/>
        </p:nvSpPr>
        <p:spPr>
          <a:xfrm>
            <a:off x="5622840" y="6456600"/>
            <a:ext cx="4301280" cy="3394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E7AAA37D-636E-43F5-8042-FC90A924D1EE}" type="slidenum">
              <a:rPr lang="ru-RU" sz="1200" b="0" strike="noStrike" spc="-1">
                <a:solidFill>
                  <a:srgbClr val="000000"/>
                </a:solidFill>
                <a:latin typeface="Calibri"/>
                <a:ea typeface="+mn-ea"/>
              </a:rPr>
              <a:t>1</a:t>
            </a:fld>
            <a:endParaRPr lang="ru-RU" sz="1200" b="0" strike="noStrike" spc="-1" dirty="0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607527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D860E063-5240-45F2-8D62-F78DAD05E8EE}" type="slidenum">
              <a:rPr lang="ru-RU" sz="1400" b="0" strike="noStrike" spc="-1" smtClean="0">
                <a:latin typeface="Times New Roman"/>
              </a:rPr>
              <a:t>10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83703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D860E063-5240-45F2-8D62-F78DAD05E8EE}" type="slidenum">
              <a:rPr lang="ru-RU" sz="1400" b="0" strike="noStrike" spc="-1" smtClean="0">
                <a:latin typeface="Times New Roman"/>
              </a:rPr>
              <a:t>13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32766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0831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800709"/>
            <a:ext cx="8289921" cy="5325455"/>
          </a:xfrm>
        </p:spPr>
        <p:txBody>
          <a:bodyPr/>
          <a:lstStyle>
            <a:lvl2pPr marL="728663" indent="-385763">
              <a:buFont typeface="+mj-lt"/>
              <a:buAutoNum type="arabicPeriod"/>
              <a:defRPr/>
            </a:lvl2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56272B7D-76E1-43F4-BB8C-42FDE33FB17A}" type="datetime1">
              <a:rPr lang="ru-RU" smtClean="0"/>
              <a:t>13.09.2022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ADF0502-0624-45D3-B433-4C0AD881E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423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21550" y="836712"/>
            <a:ext cx="3993300" cy="5508612"/>
          </a:xfrm>
        </p:spPr>
        <p:txBody>
          <a:bodyPr/>
          <a:lstStyle>
            <a:lvl1pPr marL="0" indent="0" algn="ctr">
              <a:buNone/>
              <a:defRPr sz="2100"/>
            </a:lvl1pPr>
            <a:lvl2pPr marL="600075" indent="-257175">
              <a:buFont typeface="Calibri" panose="020F0502020204030204" pitchFamily="34" charset="0"/>
              <a:buChar char="–"/>
              <a:defRPr sz="1800"/>
            </a:lvl2pPr>
            <a:lvl3pPr marL="857250" indent="-171450">
              <a:buFont typeface="Wingdings" panose="05000000000000000000" pitchFamily="2" charset="2"/>
              <a:buChar char="§"/>
              <a:defRPr sz="1500"/>
            </a:lvl3pPr>
            <a:lvl4pPr marL="1200150" indent="-171450">
              <a:buFont typeface="Wingdings" panose="05000000000000000000" pitchFamily="2" charset="2"/>
              <a:buChar char="Ø"/>
              <a:defRPr sz="1350"/>
            </a:lvl4pPr>
            <a:lvl5pPr marL="1543050" indent="-171450">
              <a:buFont typeface="Wingdings" panose="05000000000000000000" pitchFamily="2" charset="2"/>
              <a:buChar char="q"/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836712"/>
            <a:ext cx="4128315" cy="5508612"/>
          </a:xfrm>
        </p:spPr>
        <p:txBody>
          <a:bodyPr/>
          <a:lstStyle>
            <a:lvl1pPr marL="0" indent="0" algn="ctr">
              <a:buNone/>
              <a:defRPr sz="2100"/>
            </a:lvl1pPr>
            <a:lvl2pPr marL="600075" indent="-257175">
              <a:buFont typeface="Calibri" panose="020F0502020204030204" pitchFamily="34" charset="0"/>
              <a:buChar char="–"/>
              <a:defRPr sz="1800"/>
            </a:lvl2pPr>
            <a:lvl3pPr marL="857250" indent="-171450">
              <a:buFont typeface="Wingdings" panose="05000000000000000000" pitchFamily="2" charset="2"/>
              <a:buChar char="§"/>
              <a:defRPr sz="1500"/>
            </a:lvl3pPr>
            <a:lvl4pPr marL="1200150" indent="-171450">
              <a:buFont typeface="Wingdings" panose="05000000000000000000" pitchFamily="2" charset="2"/>
              <a:buChar char="Ø"/>
              <a:defRPr sz="1350"/>
            </a:lvl4pPr>
            <a:lvl5pPr marL="1543050" indent="-171450">
              <a:buFont typeface="Wingdings" panose="05000000000000000000" pitchFamily="2" charset="2"/>
              <a:buChar char="q"/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774432FD-90DA-410A-A436-6372BC472B3A}" type="datetime1">
              <a:rPr lang="ru-RU" smtClean="0"/>
              <a:t>13.09.2022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ADF0502-0624-45D3-B433-4C0AD881E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4520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4547" y="872716"/>
            <a:ext cx="402344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4547" y="1520788"/>
            <a:ext cx="4023447" cy="4605375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6006" y="872716"/>
            <a:ext cx="4104456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6006" y="1520788"/>
            <a:ext cx="4104456" cy="4605375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849ADD62-5BEC-48B9-87C9-B9913020CFC4}" type="datetime1">
              <a:rPr lang="ru-RU" smtClean="0"/>
              <a:t>13.09.2022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ADF0502-0624-45D3-B433-4C0AD881E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1943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8944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800709"/>
            <a:ext cx="8289921" cy="5325455"/>
          </a:xfrm>
        </p:spPr>
        <p:txBody>
          <a:bodyPr/>
          <a:lstStyle>
            <a:lvl2pPr marL="728663" indent="-385763">
              <a:buFont typeface="+mj-lt"/>
              <a:buAutoNum type="arabicPeriod"/>
              <a:defRPr/>
            </a:lvl2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72B7D-76E1-43F4-BB8C-42FDE33FB17A}" type="datetime1">
              <a:rPr lang="ru-RU" smtClean="0"/>
              <a:t>13.09.2022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F0502-0624-45D3-B433-4C0AD881E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2310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B8DBFA"/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0892" y="0"/>
            <a:ext cx="8229600" cy="634082"/>
          </a:xfrm>
          <a:prstGeom prst="rect">
            <a:avLst/>
          </a:prstGeom>
          <a:solidFill>
            <a:srgbClr val="0F85BE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FE311D12-13A2-4F80-B4F1-79524810E17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91" y="44624"/>
            <a:ext cx="535677" cy="55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715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4" r:id="rId3"/>
    <p:sldLayoutId id="2147483765" r:id="rId4"/>
    <p:sldLayoutId id="2147483766" r:id="rId5"/>
    <p:sldLayoutId id="2147483767" r:id="rId6"/>
  </p:sldLayoutIdLst>
  <p:hf hdr="0" ftr="0" dt="0"/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openxmlformats.org/officeDocument/2006/relationships/comments" Target="../comments/comment4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1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3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stomShape 2">
            <a:extLst>
              <a:ext uri="{FF2B5EF4-FFF2-40B4-BE49-F238E27FC236}">
                <a16:creationId xmlns="" xmlns:a16="http://schemas.microsoft.com/office/drawing/2014/main" id="{10573A7A-1150-470C-8D5C-E0A4DC33E300}"/>
              </a:ext>
            </a:extLst>
          </p:cNvPr>
          <p:cNvSpPr/>
          <p:nvPr/>
        </p:nvSpPr>
        <p:spPr>
          <a:xfrm>
            <a:off x="3784987" y="1940137"/>
            <a:ext cx="5154268" cy="4745701"/>
          </a:xfrm>
          <a:custGeom>
            <a:avLst/>
            <a:gdLst/>
            <a:ahLst/>
            <a:cxnLst/>
            <a:rect l="l" t="t" r="r" b="b"/>
            <a:pathLst>
              <a:path w="9543605" h="3540960">
                <a:moveTo>
                  <a:pt x="0" y="0"/>
                </a:moveTo>
                <a:lnTo>
                  <a:pt x="9543605" y="0"/>
                </a:lnTo>
                <a:cubicBezTo>
                  <a:pt x="9541602" y="1180320"/>
                  <a:pt x="9539598" y="2360640"/>
                  <a:pt x="9537595" y="3540960"/>
                </a:cubicBezTo>
                <a:lnTo>
                  <a:pt x="0" y="348239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5C2FF">
                  <a:alpha val="28000"/>
                  <a:lumMod val="22000"/>
                  <a:lumOff val="78000"/>
                </a:srgb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</a:gradFill>
          <a:ln w="47625">
            <a:noFill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/>
          <a:lstStyle/>
          <a:p>
            <a:pPr algn="r"/>
            <a:endParaRPr lang="en-US" sz="2000" b="1" cap="all" dirty="0">
              <a:solidFill>
                <a:srgbClr val="002060"/>
              </a:solidFill>
              <a:effectLst>
                <a:outerShdw blurRad="50800" dist="38100" dir="5400000" algn="t" rotWithShape="0">
                  <a:schemeClr val="accent5">
                    <a:lumMod val="60000"/>
                    <a:lumOff val="40000"/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r"/>
            <a:r>
              <a:rPr lang="ru-RU" sz="2400" b="1" cap="all" spc="-150" dirty="0">
                <a:solidFill>
                  <a:srgbClr val="002060"/>
                </a:solidFill>
                <a:effectLst>
                  <a:outerShdw blurRad="50800" dist="38100" dir="5580000" sx="14000" sy="14000" algn="t" rotWithShape="0">
                    <a:schemeClr val="bg1">
                      <a:lumMod val="75000"/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Масштабируемая платформа сбора и обработки сенсорной информации в интересах экологического мониторинга</a:t>
            </a:r>
            <a:r>
              <a:rPr lang="ru-RU" sz="1600" cap="all" dirty="0">
                <a:solidFill>
                  <a:srgbClr val="002060"/>
                </a:solidFill>
                <a:effectLst>
                  <a:outerShdw blurRad="50800" dist="38100" dir="5400000" algn="t" rotWithShape="0">
                    <a:schemeClr val="accent5">
                      <a:lumMod val="60000"/>
                      <a:lumOff val="40000"/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/>
            </a:r>
            <a:br>
              <a:rPr lang="ru-RU" sz="1600" cap="all" dirty="0">
                <a:solidFill>
                  <a:srgbClr val="002060"/>
                </a:solidFill>
                <a:effectLst>
                  <a:outerShdw blurRad="50800" dist="38100" dir="5400000" algn="t" rotWithShape="0">
                    <a:schemeClr val="accent5">
                      <a:lumMod val="60000"/>
                      <a:lumOff val="40000"/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</a:br>
            <a:endParaRPr lang="ru-RU" sz="1400" dirty="0">
              <a:effectLst>
                <a:outerShdw blurRad="50800" dist="38100" dir="5400000" algn="t" rotWithShape="0">
                  <a:schemeClr val="accent5">
                    <a:lumMod val="60000"/>
                    <a:lumOff val="40000"/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8" name="CustomShape 5">
            <a:extLst>
              <a:ext uri="{FF2B5EF4-FFF2-40B4-BE49-F238E27FC236}">
                <a16:creationId xmlns="" xmlns:a16="http://schemas.microsoft.com/office/drawing/2014/main" id="{C859920F-1163-45EF-AC8B-9A81F819ED0A}"/>
              </a:ext>
            </a:extLst>
          </p:cNvPr>
          <p:cNvSpPr/>
          <p:nvPr/>
        </p:nvSpPr>
        <p:spPr>
          <a:xfrm>
            <a:off x="5220072" y="5265204"/>
            <a:ext cx="3610510" cy="126407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b"/>
          <a:lstStyle/>
          <a:p>
            <a:pPr algn="r">
              <a:lnSpc>
                <a:spcPct val="100000"/>
              </a:lnSpc>
            </a:pPr>
            <a:r>
              <a:rPr lang="ru-RU" sz="1600" b="1" spc="-1" dirty="0">
                <a:solidFill>
                  <a:srgbClr val="002060"/>
                </a:solidFill>
              </a:rPr>
              <a:t>Алексеев Алексей Григорьевич</a:t>
            </a:r>
          </a:p>
          <a:p>
            <a:pPr algn="r">
              <a:lnSpc>
                <a:spcPct val="100000"/>
              </a:lnSpc>
            </a:pPr>
            <a:r>
              <a:rPr lang="ru-RU" sz="1600" spc="-1" dirty="0">
                <a:solidFill>
                  <a:srgbClr val="002060"/>
                </a:solidFill>
              </a:rPr>
              <a:t>Технический руководитель ЛИЦ</a:t>
            </a:r>
          </a:p>
          <a:p>
            <a:pPr algn="r">
              <a:lnSpc>
                <a:spcPct val="100000"/>
              </a:lnSpc>
            </a:pPr>
            <a:r>
              <a:rPr lang="ru-RU" sz="1600" spc="-1" dirty="0">
                <a:solidFill>
                  <a:srgbClr val="002060"/>
                </a:solidFill>
              </a:rPr>
              <a:t>Доверенные сенсорные системы</a:t>
            </a:r>
          </a:p>
          <a:p>
            <a:pPr algn="r">
              <a:lnSpc>
                <a:spcPct val="100000"/>
              </a:lnSpc>
            </a:pPr>
            <a:r>
              <a:rPr lang="en-US" sz="1600" b="1" spc="-1" dirty="0">
                <a:solidFill>
                  <a:srgbClr val="002060"/>
                </a:solidFill>
              </a:rPr>
              <a:t>e-mail:</a:t>
            </a:r>
            <a:r>
              <a:rPr lang="en-US" sz="1600" spc="-1" dirty="0">
                <a:solidFill>
                  <a:srgbClr val="002060"/>
                </a:solidFill>
              </a:rPr>
              <a:t> al@aicspi.ru</a:t>
            </a:r>
            <a:endParaRPr lang="ru-RU" sz="1600" spc="-1" dirty="0">
              <a:solidFill>
                <a:srgbClr val="00206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562EB76-4D83-430F-823B-2CFEDFB3FBDD}"/>
              </a:ext>
            </a:extLst>
          </p:cNvPr>
          <p:cNvSpPr txBox="1"/>
          <p:nvPr/>
        </p:nvSpPr>
        <p:spPr>
          <a:xfrm>
            <a:off x="2746711" y="1083683"/>
            <a:ext cx="6192544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r"/>
            <a:r>
              <a:rPr lang="ru-RU" sz="1800" cap="all" dirty="0">
                <a:solidFill>
                  <a:srgbClr val="002060"/>
                </a:solidFill>
                <a:latin typeface="Century Gothic" panose="020B0502020202020204" pitchFamily="34" charset="0"/>
              </a:rPr>
              <a:t>Лидирующий исследовательский центр МИЭТ </a:t>
            </a:r>
            <a:endParaRPr lang="en-US" sz="1800" cap="all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r"/>
            <a:r>
              <a:rPr lang="ru-RU" sz="1800" cap="all" dirty="0">
                <a:solidFill>
                  <a:srgbClr val="002060"/>
                </a:solidFill>
                <a:latin typeface="Century Gothic" panose="020B0502020202020204" pitchFamily="34" charset="0"/>
              </a:rPr>
              <a:t>«доверенные сенсорные системы»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12762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1580" y="80628"/>
            <a:ext cx="8208912" cy="634082"/>
          </a:xfrm>
        </p:spPr>
        <p:txBody>
          <a:bodyPr>
            <a:noAutofit/>
          </a:bodyPr>
          <a:lstStyle/>
          <a:p>
            <a:pPr algn="r"/>
            <a:r>
              <a:rPr lang="ru-RU" sz="2700" dirty="0">
                <a:latin typeface="Century Gothic" panose="020B0502020202020204" pitchFamily="34" charset="0"/>
              </a:rPr>
              <a:t>Метеостанция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4294967295"/>
          </p:nvPr>
        </p:nvSpPr>
        <p:spPr>
          <a:xfrm>
            <a:off x="2771800" y="1160748"/>
            <a:ext cx="6102678" cy="4860540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sz="2325" b="1" dirty="0">
                <a:solidFill>
                  <a:schemeClr val="accent1">
                    <a:lumMod val="50000"/>
                  </a:schemeClr>
                </a:solidFill>
              </a:rPr>
              <a:t>Характеристики</a:t>
            </a:r>
          </a:p>
          <a:p>
            <a:pPr lvl="1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235F6F"/>
                </a:solidFill>
              </a:rPr>
              <a:t>Ультразвуковой анемометр – измерение скорости ветра до 25 м/с </a:t>
            </a:r>
            <a:r>
              <a:rPr lang="ru-RU" sz="1800" dirty="0" err="1">
                <a:solidFill>
                  <a:srgbClr val="235F6F"/>
                </a:solidFill>
              </a:rPr>
              <a:t>с</a:t>
            </a:r>
            <a:r>
              <a:rPr lang="ru-RU" sz="1800" dirty="0">
                <a:solidFill>
                  <a:srgbClr val="235F6F"/>
                </a:solidFill>
              </a:rPr>
              <a:t> точностью ± 1,5 м/с,  направления ветра с точностью ±3⁰</a:t>
            </a:r>
            <a:endParaRPr lang="en-US" sz="1800" dirty="0">
              <a:solidFill>
                <a:srgbClr val="235F6F"/>
              </a:solidFill>
            </a:endParaRPr>
          </a:p>
          <a:p>
            <a:pPr lvl="1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235F6F"/>
                </a:solidFill>
              </a:rPr>
              <a:t>Измерение температуры в диапазоне</a:t>
            </a:r>
            <a:r>
              <a:rPr lang="en-US" sz="1800" dirty="0">
                <a:solidFill>
                  <a:srgbClr val="235F6F"/>
                </a:solidFill>
              </a:rPr>
              <a:t> </a:t>
            </a:r>
            <a:r>
              <a:rPr lang="ru-RU" sz="1800" dirty="0">
                <a:solidFill>
                  <a:srgbClr val="235F6F"/>
                </a:solidFill>
              </a:rPr>
              <a:t>от</a:t>
            </a:r>
            <a:r>
              <a:rPr lang="en-US" sz="1800" dirty="0">
                <a:solidFill>
                  <a:srgbClr val="235F6F"/>
                </a:solidFill>
              </a:rPr>
              <a:t> -50</a:t>
            </a:r>
            <a:r>
              <a:rPr lang="ru-RU" sz="1800" dirty="0">
                <a:solidFill>
                  <a:srgbClr val="235F6F"/>
                </a:solidFill>
              </a:rPr>
              <a:t> ⁰С до +80⁰С с точностью ±1⁰С</a:t>
            </a:r>
          </a:p>
          <a:p>
            <a:pPr lvl="1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235F6F"/>
                </a:solidFill>
              </a:rPr>
              <a:t>Измерение атмосферного давления в диапазоне от 866 до 1067 ГПа (от 650 до 800 мм рт. ст.) с точностью ±3 </a:t>
            </a:r>
            <a:r>
              <a:rPr lang="ru-RU" sz="1800" dirty="0" err="1">
                <a:solidFill>
                  <a:srgbClr val="235F6F"/>
                </a:solidFill>
              </a:rPr>
              <a:t>гПа</a:t>
            </a:r>
            <a:r>
              <a:rPr lang="ru-RU" sz="1800" dirty="0">
                <a:solidFill>
                  <a:srgbClr val="235F6F"/>
                </a:solidFill>
              </a:rPr>
              <a:t> </a:t>
            </a:r>
            <a:r>
              <a:rPr lang="en-US" sz="1800" dirty="0">
                <a:solidFill>
                  <a:srgbClr val="235F6F"/>
                </a:solidFill>
              </a:rPr>
              <a:t>(2,25</a:t>
            </a:r>
            <a:r>
              <a:rPr lang="ru-RU" sz="1800" dirty="0">
                <a:solidFill>
                  <a:srgbClr val="235F6F"/>
                </a:solidFill>
              </a:rPr>
              <a:t> мм </a:t>
            </a:r>
            <a:r>
              <a:rPr lang="ru-RU" sz="1800" dirty="0" err="1">
                <a:solidFill>
                  <a:srgbClr val="235F6F"/>
                </a:solidFill>
              </a:rPr>
              <a:t>рт.ст</a:t>
            </a:r>
            <a:r>
              <a:rPr lang="ru-RU" sz="1800" dirty="0">
                <a:solidFill>
                  <a:srgbClr val="235F6F"/>
                </a:solidFill>
              </a:rPr>
              <a:t>.</a:t>
            </a:r>
            <a:r>
              <a:rPr lang="en-US" sz="1800" dirty="0">
                <a:solidFill>
                  <a:srgbClr val="235F6F"/>
                </a:solidFill>
              </a:rPr>
              <a:t>)</a:t>
            </a:r>
            <a:endParaRPr lang="ru-RU" sz="1800" dirty="0">
              <a:solidFill>
                <a:srgbClr val="235F6F"/>
              </a:solidFill>
            </a:endParaRPr>
          </a:p>
          <a:p>
            <a:pPr lvl="1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235F6F"/>
                </a:solidFill>
              </a:rPr>
              <a:t>Измерение относительной влажности воздуха в диапазоне от 1 до 100 %</a:t>
            </a:r>
          </a:p>
          <a:p>
            <a:pPr lvl="1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235F6F"/>
                </a:solidFill>
              </a:rPr>
              <a:t>Измерение освещенности в диапазоне от 400 до 80К люкс с погрешностью до 5%</a:t>
            </a:r>
          </a:p>
          <a:p>
            <a:pPr lvl="1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235F6F"/>
                </a:solidFill>
              </a:rPr>
              <a:t>Компас и акселерометр</a:t>
            </a:r>
          </a:p>
          <a:p>
            <a:pPr lvl="1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235F6F"/>
                </a:solidFill>
              </a:rPr>
              <a:t>Интерфейс проводной связи стандарта RS-485</a:t>
            </a:r>
            <a:endParaRPr lang="en-US" sz="1800" dirty="0">
              <a:solidFill>
                <a:srgbClr val="235F6F"/>
              </a:solidFill>
            </a:endParaRPr>
          </a:p>
          <a:p>
            <a:pPr lvl="1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235F6F"/>
                </a:solidFill>
              </a:rPr>
              <a:t>Электропитание от ОУ или </a:t>
            </a:r>
            <a:r>
              <a:rPr lang="en-US" sz="1800" dirty="0">
                <a:solidFill>
                  <a:srgbClr val="235F6F"/>
                </a:solidFill>
              </a:rPr>
              <a:t>PoE</a:t>
            </a:r>
          </a:p>
          <a:p>
            <a:pPr lvl="1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235F6F"/>
                </a:solidFill>
              </a:rPr>
              <a:t>Защита от пыли и влаги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960681" y="2566266"/>
            <a:ext cx="5063267" cy="21348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71748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654" y="95351"/>
            <a:ext cx="8250838" cy="634082"/>
          </a:xfrm>
        </p:spPr>
        <p:txBody>
          <a:bodyPr>
            <a:noAutofit/>
          </a:bodyPr>
          <a:lstStyle/>
          <a:p>
            <a:pPr algn="r"/>
            <a:r>
              <a:rPr lang="ru-RU" sz="2700" dirty="0">
                <a:latin typeface="Century Gothic" panose="020B0502020202020204" pitchFamily="34" charset="0"/>
              </a:rPr>
              <a:t>Хроматографический газоанализатор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3923928" y="1027062"/>
            <a:ext cx="4572510" cy="4945963"/>
          </a:xfrm>
        </p:spPr>
        <p:txBody>
          <a:bodyPr>
            <a:normAutofit fontScale="40000" lnSpcReduction="20000"/>
          </a:bodyPr>
          <a:lstStyle/>
          <a:p>
            <a:pPr marL="12825" lvl="1" indent="0">
              <a:spcBef>
                <a:spcPts val="0"/>
              </a:spcBef>
              <a:buNone/>
            </a:pPr>
            <a:r>
              <a:rPr lang="ru-RU" sz="4000" b="1" dirty="0">
                <a:solidFill>
                  <a:srgbClr val="235F6F"/>
                </a:solidFill>
                <a:cs typeface="Calibri Light" panose="020F0302020204030204" pitchFamily="34" charset="0"/>
              </a:rPr>
              <a:t>Характеристики</a:t>
            </a:r>
          </a:p>
          <a:p>
            <a:pPr marL="12825" lvl="1" indent="0">
              <a:spcBef>
                <a:spcPts val="0"/>
              </a:spcBef>
              <a:buNone/>
            </a:pPr>
            <a:endParaRPr lang="en-US" sz="4000" b="1" dirty="0">
              <a:solidFill>
                <a:srgbClr val="235F6F"/>
              </a:solidFill>
              <a:cs typeface="Calibri Light" panose="020F0302020204030204" pitchFamily="34" charset="0"/>
            </a:endParaRPr>
          </a:p>
          <a:p>
            <a:pPr marL="470025" lvl="1" indent="-4572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3400" dirty="0">
                <a:solidFill>
                  <a:srgbClr val="235F6F"/>
                </a:solidFill>
              </a:rPr>
              <a:t>МЭМС-сенсор (НИУ МИЭТ)</a:t>
            </a:r>
          </a:p>
          <a:p>
            <a:pPr marL="470025" lvl="1" indent="-4572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3400" dirty="0">
                <a:solidFill>
                  <a:srgbClr val="235F6F"/>
                </a:solidFill>
              </a:rPr>
              <a:t>Хроматографические колонки</a:t>
            </a:r>
          </a:p>
          <a:p>
            <a:pPr marL="470025" lvl="1" indent="-4572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3400" dirty="0">
                <a:solidFill>
                  <a:srgbClr val="235F6F"/>
                </a:solidFill>
              </a:rPr>
              <a:t>Измерение концентрации следующих газов и соединений:</a:t>
            </a:r>
          </a:p>
          <a:p>
            <a:pPr marL="933728" lvl="3" indent="-4572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3400" dirty="0">
                <a:solidFill>
                  <a:srgbClr val="235F6F"/>
                </a:solidFill>
              </a:rPr>
              <a:t>аммиак (</a:t>
            </a:r>
            <a:r>
              <a:rPr lang="en-US" sz="3400" dirty="0">
                <a:solidFill>
                  <a:srgbClr val="235F6F"/>
                </a:solidFill>
              </a:rPr>
              <a:t>NH3)</a:t>
            </a:r>
            <a:endParaRPr lang="ru-RU" sz="3400" dirty="0">
              <a:solidFill>
                <a:srgbClr val="235F6F"/>
              </a:solidFill>
            </a:endParaRPr>
          </a:p>
          <a:p>
            <a:pPr marL="933728" lvl="3" indent="-4572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3400" dirty="0">
                <a:solidFill>
                  <a:srgbClr val="235F6F"/>
                </a:solidFill>
              </a:rPr>
              <a:t>оксид углерода (угарный газ, СО)</a:t>
            </a:r>
          </a:p>
          <a:p>
            <a:pPr marL="933728" lvl="3" indent="-4572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3400" dirty="0">
                <a:solidFill>
                  <a:srgbClr val="235F6F"/>
                </a:solidFill>
              </a:rPr>
              <a:t>диоксид углерода (углекислый газ, СО2)</a:t>
            </a:r>
          </a:p>
          <a:p>
            <a:pPr marL="933728" lvl="3" indent="-4572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3400" dirty="0">
                <a:solidFill>
                  <a:srgbClr val="235F6F"/>
                </a:solidFill>
              </a:rPr>
              <a:t>формальдегид (СН2О)</a:t>
            </a:r>
          </a:p>
          <a:p>
            <a:pPr marL="933728" lvl="3" indent="-4572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3400" dirty="0">
                <a:solidFill>
                  <a:srgbClr val="235F6F"/>
                </a:solidFill>
              </a:rPr>
              <a:t>сероводород (</a:t>
            </a:r>
            <a:r>
              <a:rPr lang="en-US" sz="3400" dirty="0">
                <a:solidFill>
                  <a:srgbClr val="235F6F"/>
                </a:solidFill>
              </a:rPr>
              <a:t>H2S)</a:t>
            </a:r>
            <a:endParaRPr lang="ru-RU" sz="3400" dirty="0">
              <a:solidFill>
                <a:srgbClr val="235F6F"/>
              </a:solidFill>
            </a:endParaRPr>
          </a:p>
          <a:p>
            <a:pPr marL="933728" lvl="3" indent="-4572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3400" dirty="0">
                <a:solidFill>
                  <a:srgbClr val="235F6F"/>
                </a:solidFill>
              </a:rPr>
              <a:t>оксиды азота</a:t>
            </a:r>
            <a:r>
              <a:rPr lang="en-US" sz="3400" dirty="0">
                <a:solidFill>
                  <a:srgbClr val="235F6F"/>
                </a:solidFill>
              </a:rPr>
              <a:t> (NO</a:t>
            </a:r>
            <a:r>
              <a:rPr lang="ru-RU" sz="3400" dirty="0">
                <a:solidFill>
                  <a:srgbClr val="235F6F"/>
                </a:solidFill>
              </a:rPr>
              <a:t>, </a:t>
            </a:r>
            <a:r>
              <a:rPr lang="en-US" sz="3400" dirty="0">
                <a:solidFill>
                  <a:srgbClr val="235F6F"/>
                </a:solidFill>
              </a:rPr>
              <a:t>NO2)</a:t>
            </a:r>
            <a:endParaRPr lang="ru-RU" sz="3400" dirty="0">
              <a:solidFill>
                <a:srgbClr val="235F6F"/>
              </a:solidFill>
            </a:endParaRPr>
          </a:p>
          <a:p>
            <a:pPr marL="933728" lvl="3" indent="-4572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3400" dirty="0">
                <a:solidFill>
                  <a:srgbClr val="235F6F"/>
                </a:solidFill>
              </a:rPr>
              <a:t>диоксид серы</a:t>
            </a:r>
            <a:r>
              <a:rPr lang="en-US" sz="3400" dirty="0">
                <a:solidFill>
                  <a:srgbClr val="235F6F"/>
                </a:solidFill>
              </a:rPr>
              <a:t> (SO2)</a:t>
            </a:r>
            <a:endParaRPr lang="ru-RU" sz="3400" dirty="0">
              <a:solidFill>
                <a:srgbClr val="235F6F"/>
              </a:solidFill>
            </a:endParaRPr>
          </a:p>
          <a:p>
            <a:pPr marL="470025" lvl="1" indent="-4572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3400" dirty="0">
                <a:solidFill>
                  <a:srgbClr val="235F6F"/>
                </a:solidFill>
              </a:rPr>
              <a:t>Расчетная чувствительность – от 10 </a:t>
            </a:r>
            <a:r>
              <a:rPr lang="en-US" sz="3400" dirty="0">
                <a:solidFill>
                  <a:srgbClr val="235F6F"/>
                </a:solidFill>
              </a:rPr>
              <a:t>ppm </a:t>
            </a:r>
            <a:r>
              <a:rPr lang="ru-RU" sz="3400" dirty="0">
                <a:solidFill>
                  <a:srgbClr val="235F6F"/>
                </a:solidFill>
              </a:rPr>
              <a:t>до 100 %</a:t>
            </a:r>
          </a:p>
          <a:p>
            <a:pPr marL="470025" lvl="1" indent="-4572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3400" dirty="0">
                <a:solidFill>
                  <a:srgbClr val="235F6F"/>
                </a:solidFill>
              </a:rPr>
              <a:t>Расчетная погрешность измерений</a:t>
            </a:r>
            <a:r>
              <a:rPr lang="en-US" sz="3400" dirty="0">
                <a:solidFill>
                  <a:srgbClr val="235F6F"/>
                </a:solidFill>
              </a:rPr>
              <a:t>:</a:t>
            </a:r>
            <a:r>
              <a:rPr lang="ru-RU" sz="3400" dirty="0">
                <a:solidFill>
                  <a:srgbClr val="235F6F"/>
                </a:solidFill>
              </a:rPr>
              <a:t> 2-3 % от измеряемой величины</a:t>
            </a:r>
          </a:p>
          <a:p>
            <a:pPr marL="470025" lvl="1" indent="-4572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3400" dirty="0">
                <a:solidFill>
                  <a:srgbClr val="235F6F"/>
                </a:solidFill>
              </a:rPr>
              <a:t>Интерфейс проводной связи стандарта RS-485</a:t>
            </a:r>
          </a:p>
          <a:p>
            <a:pPr marL="470025" lvl="1" indent="-4572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3400" dirty="0">
                <a:solidFill>
                  <a:srgbClr val="235F6F"/>
                </a:solidFill>
              </a:rPr>
              <a:t>Электропитание от внешнего источника, 48В</a:t>
            </a:r>
          </a:p>
          <a:p>
            <a:pPr marL="342900" lvl="1" indent="0">
              <a:buNone/>
            </a:pP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9552" y="3609020"/>
            <a:ext cx="2103146" cy="291632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8" name="Объект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15" y="1259013"/>
            <a:ext cx="3217831" cy="210314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3772B33-EA31-433A-B688-81838376C278}"/>
              </a:ext>
            </a:extLst>
          </p:cNvPr>
          <p:cNvSpPr txBox="1"/>
          <p:nvPr/>
        </p:nvSpPr>
        <p:spPr>
          <a:xfrm>
            <a:off x="395536" y="874395"/>
            <a:ext cx="10113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rgbClr val="235F6F"/>
                </a:solidFill>
              </a:rPr>
              <a:t>Прототип</a:t>
            </a:r>
          </a:p>
        </p:txBody>
      </p:sp>
      <p:pic>
        <p:nvPicPr>
          <p:cNvPr id="9" name="Объект 6">
            <a:extLst>
              <a:ext uri="{FF2B5EF4-FFF2-40B4-BE49-F238E27FC236}">
                <a16:creationId xmlns="" xmlns:a16="http://schemas.microsoft.com/office/drawing/2014/main" id="{1AC25094-2810-4916-8C4F-DE6CF0A284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166226">
            <a:off x="7082957" y="4938195"/>
            <a:ext cx="1936367" cy="16080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8B3FAA7-1EC0-4835-8560-A8197A568ED8}"/>
              </a:ext>
            </a:extLst>
          </p:cNvPr>
          <p:cNvSpPr txBox="1"/>
          <p:nvPr/>
        </p:nvSpPr>
        <p:spPr>
          <a:xfrm rot="16200000">
            <a:off x="1802469" y="5458435"/>
            <a:ext cx="2160240" cy="281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50"/>
              </a:lnSpc>
            </a:pPr>
            <a:r>
              <a:rPr lang="ru-RU" sz="1600" dirty="0">
                <a:solidFill>
                  <a:srgbClr val="235F6F"/>
                </a:solidFill>
              </a:rPr>
              <a:t>Опытный образец</a:t>
            </a:r>
          </a:p>
        </p:txBody>
      </p:sp>
    </p:spTree>
    <p:extLst>
      <p:ext uri="{BB962C8B-B14F-4D97-AF65-F5344CB8AC3E}">
        <p14:creationId xmlns:p14="http://schemas.microsoft.com/office/powerpoint/2010/main" val="74373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06896" y="80628"/>
            <a:ext cx="8229600" cy="634082"/>
          </a:xfrm>
        </p:spPr>
        <p:txBody>
          <a:bodyPr>
            <a:noAutofit/>
          </a:bodyPr>
          <a:lstStyle/>
          <a:p>
            <a:pPr algn="r"/>
            <a:r>
              <a:rPr lang="ru-RU" sz="2700" dirty="0">
                <a:latin typeface="Century Gothic" panose="020B0502020202020204" pitchFamily="34" charset="0"/>
              </a:rPr>
              <a:t>Номенклатура датчиков/сенсоров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FA5C7D9A-C098-4699-B8D0-2F8E8042A34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7" y="4193771"/>
            <a:ext cx="2457273" cy="176585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B7FED08D-B408-475E-A49A-3828766E040B}"/>
              </a:ext>
            </a:extLst>
          </p:cNvPr>
          <p:cNvSpPr/>
          <p:nvPr/>
        </p:nvSpPr>
        <p:spPr>
          <a:xfrm>
            <a:off x="6147772" y="2025275"/>
            <a:ext cx="23300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235F6F"/>
                </a:solidFill>
                <a:latin typeface="+mj-lt"/>
              </a:rPr>
              <a:t>Оконечное устройство </a:t>
            </a:r>
          </a:p>
          <a:p>
            <a:r>
              <a:rPr lang="ru-RU" sz="1600" b="1" dirty="0">
                <a:solidFill>
                  <a:srgbClr val="235F6F"/>
                </a:solidFill>
                <a:latin typeface="+mj-lt"/>
              </a:rPr>
              <a:t>с внешним датчиком </a:t>
            </a:r>
            <a:r>
              <a:rPr lang="en-US" sz="1600" dirty="0">
                <a:latin typeface="+mj-lt"/>
              </a:rPr>
              <a:t>O</a:t>
            </a:r>
            <a:r>
              <a:rPr lang="ru-RU" sz="1600" baseline="-25000" dirty="0">
                <a:latin typeface="+mj-lt"/>
              </a:rPr>
              <a:t>2</a:t>
            </a:r>
            <a:endParaRPr lang="ru-RU" sz="1600" b="1" dirty="0">
              <a:solidFill>
                <a:srgbClr val="235F6F"/>
              </a:solidFill>
              <a:latin typeface="+mj-lt"/>
            </a:endParaRPr>
          </a:p>
        </p:txBody>
      </p:sp>
      <p:sp>
        <p:nvSpPr>
          <p:cNvPr id="6" name="Rectangle 98">
            <a:extLst>
              <a:ext uri="{FF2B5EF4-FFF2-40B4-BE49-F238E27FC236}">
                <a16:creationId xmlns="" xmlns:a16="http://schemas.microsoft.com/office/drawing/2014/main" id="{02C58A8F-AC2C-43A7-B2C5-5A89582BF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562" y="835298"/>
            <a:ext cx="5924751" cy="278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995" tIns="48497" rIns="96995" bIns="48497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1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69927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ru-RU" altLang="ru-RU" sz="1600" b="1" dirty="0">
                <a:solidFill>
                  <a:srgbClr val="235F6F"/>
                </a:solidFill>
                <a:latin typeface="+mn-lt"/>
                <a:cs typeface="Arial" panose="020B0604020202020204" pitchFamily="34" charset="0"/>
              </a:rPr>
              <a:t>Комплекс датчиков для экологического мониторинга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17268B87-58DA-4C97-88B6-C97A964DD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68" y="2790305"/>
            <a:ext cx="2469596" cy="12822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graphicFrame>
        <p:nvGraphicFramePr>
          <p:cNvPr id="8" name="Таблица 7">
            <a:extLst>
              <a:ext uri="{FF2B5EF4-FFF2-40B4-BE49-F238E27FC236}">
                <a16:creationId xmlns="" xmlns:a16="http://schemas.microsoft.com/office/drawing/2014/main" id="{EEDE65C6-A093-49EC-86AE-32CF768FB1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5333772"/>
              </p:ext>
            </p:extLst>
          </p:nvPr>
        </p:nvGraphicFramePr>
        <p:xfrm>
          <a:off x="701776" y="1234791"/>
          <a:ext cx="4770324" cy="529055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{FABFCF23-3B69-468F-B69F-88F6DE6A72F2}</a:tableStyleId>
              </a:tblPr>
              <a:tblGrid>
                <a:gridCol w="2189699">
                  <a:extLst>
                    <a:ext uri="{9D8B030D-6E8A-4147-A177-3AD203B41FA5}">
                      <a16:colId xmlns="" xmlns:a16="http://schemas.microsoft.com/office/drawing/2014/main" val="868768594"/>
                    </a:ext>
                  </a:extLst>
                </a:gridCol>
                <a:gridCol w="1217918">
                  <a:extLst>
                    <a:ext uri="{9D8B030D-6E8A-4147-A177-3AD203B41FA5}">
                      <a16:colId xmlns="" xmlns:a16="http://schemas.microsoft.com/office/drawing/2014/main" val="1134002455"/>
                    </a:ext>
                  </a:extLst>
                </a:gridCol>
                <a:gridCol w="1362707">
                  <a:extLst>
                    <a:ext uri="{9D8B030D-6E8A-4147-A177-3AD203B41FA5}">
                      <a16:colId xmlns="" xmlns:a16="http://schemas.microsoft.com/office/drawing/2014/main" val="3077165015"/>
                    </a:ext>
                  </a:extLst>
                </a:gridCol>
              </a:tblGrid>
              <a:tr h="3877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bg1"/>
                          </a:solidFill>
                          <a:effectLst/>
                        </a:rPr>
                        <a:t>Определяемый компонент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1726" marR="4172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bg1"/>
                          </a:solidFill>
                          <a:effectLst/>
                        </a:rPr>
                        <a:t>Диапазон измерений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1726" marR="4172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bg1"/>
                          </a:solidFill>
                          <a:effectLst/>
                        </a:rPr>
                        <a:t>Пределы погрешности 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1726" marR="41726" marT="0" marB="0" anchor="ctr"/>
                </a:tc>
                <a:extLst>
                  <a:ext uri="{0D108BD9-81ED-4DB2-BD59-A6C34878D82A}">
                    <a16:rowId xmlns="" xmlns:a16="http://schemas.microsoft.com/office/drawing/2014/main" val="1937161598"/>
                  </a:ext>
                </a:extLst>
              </a:tr>
              <a:tr h="1849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Температура, ºС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1726" marR="4172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от </a:t>
                      </a:r>
                      <a:r>
                        <a:rPr lang="ru-RU" sz="1100" dirty="0" smtClean="0">
                          <a:effectLst/>
                        </a:rPr>
                        <a:t>-50 </a:t>
                      </a:r>
                      <a:r>
                        <a:rPr lang="ru-RU" sz="1100">
                          <a:effectLst/>
                        </a:rPr>
                        <a:t>до </a:t>
                      </a:r>
                      <a:r>
                        <a:rPr lang="ru-RU" sz="1100" smtClean="0">
                          <a:effectLst/>
                        </a:rPr>
                        <a:t>+80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1726" marR="41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effectLst/>
                        </a:rPr>
                        <a:t>±1 </a:t>
                      </a:r>
                      <a:r>
                        <a:rPr lang="ru-RU" sz="1100" b="0" dirty="0">
                          <a:effectLst/>
                        </a:rPr>
                        <a:t>ºС</a:t>
                      </a:r>
                      <a:endParaRPr lang="ru-RU" sz="11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1726" marR="41726" marT="0" marB="0"/>
                </a:tc>
                <a:extLst>
                  <a:ext uri="{0D108BD9-81ED-4DB2-BD59-A6C34878D82A}">
                    <a16:rowId xmlns="" xmlns:a16="http://schemas.microsoft.com/office/drawing/2014/main" val="2315252787"/>
                  </a:ext>
                </a:extLst>
              </a:tr>
              <a:tr h="2238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Относительная влажность, %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1726" marR="4172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от 5 до 99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1726" marR="41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</a:rPr>
                        <a:t>±2 %</a:t>
                      </a:r>
                      <a:endParaRPr lang="ru-RU" sz="11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1726" marR="41726" marT="0" marB="0"/>
                </a:tc>
                <a:extLst>
                  <a:ext uri="{0D108BD9-81ED-4DB2-BD59-A6C34878D82A}">
                    <a16:rowId xmlns="" xmlns:a16="http://schemas.microsoft.com/office/drawing/2014/main" val="3206516744"/>
                  </a:ext>
                </a:extLst>
              </a:tr>
              <a:tr h="2238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Атмосферное давление, </a:t>
                      </a:r>
                      <a:r>
                        <a:rPr lang="ru-RU" sz="1100" dirty="0" err="1">
                          <a:effectLst/>
                        </a:rPr>
                        <a:t>гПа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1726" marR="41726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от 840 до 1060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1726" marR="41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</a:rPr>
                        <a:t>± 2 </a:t>
                      </a:r>
                      <a:r>
                        <a:rPr lang="ru-RU" sz="1100" b="0" dirty="0" err="1">
                          <a:effectLst/>
                        </a:rPr>
                        <a:t>гПа</a:t>
                      </a:r>
                      <a:endParaRPr lang="ru-RU" sz="11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1726" marR="41726" marT="0" marB="0"/>
                </a:tc>
                <a:extLst>
                  <a:ext uri="{0D108BD9-81ED-4DB2-BD59-A6C34878D82A}">
                    <a16:rowId xmlns="" xmlns:a16="http://schemas.microsoft.com/office/drawing/2014/main" val="2069725579"/>
                  </a:ext>
                </a:extLst>
              </a:tr>
              <a:tr h="1821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</a:rPr>
                        <a:t>Люксомер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1726" marR="41726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от 1 до 200000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1726" marR="41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sym typeface="Symbol"/>
                        </a:rPr>
                        <a:t></a:t>
                      </a:r>
                      <a:r>
                        <a:rPr lang="ru-RU" sz="1100" b="0" dirty="0">
                          <a:effectLst/>
                        </a:rPr>
                        <a:t> 8,0</a:t>
                      </a:r>
                      <a:endParaRPr lang="ru-RU" sz="11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1726" marR="41726" marT="0" marB="0"/>
                </a:tc>
                <a:extLst>
                  <a:ext uri="{0D108BD9-81ED-4DB2-BD59-A6C34878D82A}">
                    <a16:rowId xmlns="" xmlns:a16="http://schemas.microsoft.com/office/drawing/2014/main" val="2672176468"/>
                  </a:ext>
                </a:extLst>
              </a:tr>
              <a:tr h="3642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Кислород (</a:t>
                      </a:r>
                      <a:r>
                        <a:rPr lang="en-US" sz="1100" dirty="0">
                          <a:effectLst/>
                        </a:rPr>
                        <a:t>O</a:t>
                      </a:r>
                      <a:r>
                        <a:rPr lang="ru-RU" sz="1100" baseline="-25000" dirty="0">
                          <a:effectLst/>
                        </a:rPr>
                        <a:t>2</a:t>
                      </a:r>
                      <a:r>
                        <a:rPr lang="ru-RU" sz="1100" dirty="0">
                          <a:effectLst/>
                        </a:rPr>
                        <a:t>), объемная доля, %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1726" marR="41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От 0,0 до 21,0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1726" marR="41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</a:rPr>
                        <a:t>±(0,05 + 0,005</a:t>
                      </a:r>
                      <a:r>
                        <a:rPr lang="en-US" sz="1100" b="0" dirty="0">
                          <a:effectLst/>
                        </a:rPr>
                        <a:t> </a:t>
                      </a:r>
                      <a:r>
                        <a:rPr lang="ru-RU" sz="1100" b="0" dirty="0">
                          <a:effectLst/>
                        </a:rPr>
                        <a:t>·</a:t>
                      </a:r>
                      <a:r>
                        <a:rPr lang="en-US" sz="1100" b="0" dirty="0">
                          <a:effectLst/>
                        </a:rPr>
                        <a:t> C</a:t>
                      </a:r>
                      <a:r>
                        <a:rPr lang="ru-RU" sz="1100" b="0" baseline="-25000" dirty="0" err="1">
                          <a:effectLst/>
                        </a:rPr>
                        <a:t>вх</a:t>
                      </a:r>
                      <a:r>
                        <a:rPr lang="ru-RU" sz="1100" b="0" dirty="0">
                          <a:effectLst/>
                        </a:rPr>
                        <a:t>)% (</a:t>
                      </a:r>
                      <a:r>
                        <a:rPr lang="ru-RU" sz="1100" b="0" dirty="0" err="1">
                          <a:effectLst/>
                        </a:rPr>
                        <a:t>об.д</a:t>
                      </a:r>
                      <a:r>
                        <a:rPr lang="ru-RU" sz="1100" b="0" dirty="0">
                          <a:effectLst/>
                        </a:rPr>
                        <a:t>.)</a:t>
                      </a:r>
                      <a:endParaRPr lang="ru-RU" sz="11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1726" marR="41726" marT="0" marB="0"/>
                </a:tc>
                <a:extLst>
                  <a:ext uri="{0D108BD9-81ED-4DB2-BD59-A6C34878D82A}">
                    <a16:rowId xmlns="" xmlns:a16="http://schemas.microsoft.com/office/drawing/2014/main" val="638875926"/>
                  </a:ext>
                </a:extLst>
              </a:tr>
              <a:tr h="3642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Диоксид углерода (</a:t>
                      </a:r>
                      <a:r>
                        <a:rPr lang="en-US" sz="1100" dirty="0">
                          <a:effectLst/>
                        </a:rPr>
                        <a:t>CO</a:t>
                      </a:r>
                      <a:r>
                        <a:rPr lang="ru-RU" sz="1100" baseline="-25000" dirty="0">
                          <a:effectLst/>
                        </a:rPr>
                        <a:t>2</a:t>
                      </a:r>
                      <a:r>
                        <a:rPr lang="ru-RU" sz="1100" dirty="0">
                          <a:effectLst/>
                        </a:rPr>
                        <a:t>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объемная доля, %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1726" marR="41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от 0,04 до 0,50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1726" marR="41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</a:rPr>
                        <a:t>±(0,003+ 0,03·</a:t>
                      </a:r>
                      <a:r>
                        <a:rPr lang="en-US" sz="1100" b="0" dirty="0">
                          <a:effectLst/>
                        </a:rPr>
                        <a:t>C</a:t>
                      </a:r>
                      <a:r>
                        <a:rPr lang="ru-RU" sz="1100" b="0" baseline="-25000" dirty="0" err="1">
                          <a:effectLst/>
                        </a:rPr>
                        <a:t>вх</a:t>
                      </a:r>
                      <a:r>
                        <a:rPr lang="ru-RU" sz="1100" b="0" dirty="0">
                          <a:effectLst/>
                        </a:rPr>
                        <a:t>) %(</a:t>
                      </a:r>
                      <a:r>
                        <a:rPr lang="ru-RU" sz="1100" b="0" dirty="0" err="1">
                          <a:effectLst/>
                        </a:rPr>
                        <a:t>об.д</a:t>
                      </a:r>
                      <a:r>
                        <a:rPr lang="ru-RU" sz="1100" b="0" dirty="0">
                          <a:effectLst/>
                        </a:rPr>
                        <a:t>.)</a:t>
                      </a:r>
                      <a:endParaRPr lang="ru-RU" sz="11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1726" marR="41726" marT="0" marB="0"/>
                </a:tc>
                <a:extLst>
                  <a:ext uri="{0D108BD9-81ED-4DB2-BD59-A6C34878D82A}">
                    <a16:rowId xmlns="" xmlns:a16="http://schemas.microsoft.com/office/drawing/2014/main" val="3603786180"/>
                  </a:ext>
                </a:extLst>
              </a:tr>
              <a:tr h="3642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Диоксид углерода (</a:t>
                      </a:r>
                      <a:r>
                        <a:rPr lang="en-US" sz="1100" dirty="0">
                          <a:effectLst/>
                        </a:rPr>
                        <a:t>CO</a:t>
                      </a:r>
                      <a:r>
                        <a:rPr lang="ru-RU" sz="1100" baseline="-25000" dirty="0">
                          <a:effectLst/>
                        </a:rPr>
                        <a:t>2</a:t>
                      </a:r>
                      <a:r>
                        <a:rPr lang="ru-RU" sz="1100" dirty="0">
                          <a:effectLst/>
                        </a:rPr>
                        <a:t>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объемная доля, %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1726" marR="41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От 0,0 до 0,25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1726" marR="41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</a:rPr>
                        <a:t>±0,05 %(</a:t>
                      </a:r>
                      <a:r>
                        <a:rPr lang="ru-RU" sz="1100" b="0" dirty="0" err="1">
                          <a:effectLst/>
                        </a:rPr>
                        <a:t>об.д</a:t>
                      </a:r>
                      <a:r>
                        <a:rPr lang="ru-RU" sz="1100" b="0" dirty="0">
                          <a:effectLst/>
                        </a:rPr>
                        <a:t>.)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</a:rPr>
                        <a:t> </a:t>
                      </a:r>
                      <a:endParaRPr lang="ru-RU" sz="11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1726" marR="41726" marT="0" marB="0"/>
                </a:tc>
                <a:extLst>
                  <a:ext uri="{0D108BD9-81ED-4DB2-BD59-A6C34878D82A}">
                    <a16:rowId xmlns="" xmlns:a16="http://schemas.microsoft.com/office/drawing/2014/main" val="592849011"/>
                  </a:ext>
                </a:extLst>
              </a:tr>
              <a:tr h="3642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Оксид углерода (</a:t>
                      </a:r>
                      <a:r>
                        <a:rPr lang="en-US" sz="1100" dirty="0">
                          <a:effectLst/>
                        </a:rPr>
                        <a:t>CO</a:t>
                      </a:r>
                      <a:r>
                        <a:rPr lang="ru-RU" sz="1100" dirty="0">
                          <a:effectLst/>
                        </a:rPr>
                        <a:t>),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Массовая концентрация, мг/м</a:t>
                      </a:r>
                      <a:r>
                        <a:rPr lang="ru-RU" sz="1100" baseline="30000" dirty="0">
                          <a:effectLst/>
                        </a:rPr>
                        <a:t>3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1726" marR="4172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От 0 до 20 </a:t>
                      </a:r>
                      <a:r>
                        <a:rPr lang="ru-RU" sz="1100" dirty="0" err="1">
                          <a:effectLst/>
                        </a:rPr>
                        <a:t>включ</a:t>
                      </a:r>
                      <a:r>
                        <a:rPr lang="ru-RU" sz="1100" dirty="0">
                          <a:effectLst/>
                        </a:rPr>
                        <a:t>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св. 20 до 500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1726" marR="41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</a:rPr>
                        <a:t>± 4 мг/м</a:t>
                      </a:r>
                      <a:r>
                        <a:rPr lang="ru-RU" sz="1100" b="0" baseline="30000" dirty="0">
                          <a:effectLst/>
                        </a:rPr>
                        <a:t>3</a:t>
                      </a:r>
                      <a:endParaRPr lang="ru-RU" sz="1100" b="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</a:rPr>
                        <a:t>± 20 % </a:t>
                      </a:r>
                      <a:r>
                        <a:rPr lang="ru-RU" sz="1100" b="0" dirty="0" err="1">
                          <a:effectLst/>
                        </a:rPr>
                        <a:t>отн</a:t>
                      </a:r>
                      <a:r>
                        <a:rPr lang="ru-RU" sz="1100" b="0" dirty="0">
                          <a:effectLst/>
                        </a:rPr>
                        <a:t>.</a:t>
                      </a:r>
                      <a:endParaRPr lang="ru-RU" sz="11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1726" marR="41726" marT="0" marB="0"/>
                </a:tc>
                <a:extLst>
                  <a:ext uri="{0D108BD9-81ED-4DB2-BD59-A6C34878D82A}">
                    <a16:rowId xmlns="" xmlns:a16="http://schemas.microsoft.com/office/drawing/2014/main" val="2451020226"/>
                  </a:ext>
                </a:extLst>
              </a:tr>
              <a:tr h="3642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Аммиак (</a:t>
                      </a:r>
                      <a:r>
                        <a:rPr lang="en-US" sz="1100" dirty="0">
                          <a:effectLst/>
                        </a:rPr>
                        <a:t>NH</a:t>
                      </a:r>
                      <a:r>
                        <a:rPr lang="ru-RU" sz="1100" baseline="-25000" dirty="0">
                          <a:effectLst/>
                        </a:rPr>
                        <a:t>3</a:t>
                      </a:r>
                      <a:r>
                        <a:rPr lang="ru-RU" sz="1100" dirty="0">
                          <a:effectLst/>
                        </a:rPr>
                        <a:t>),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Массовая концентрация, мг/м</a:t>
                      </a:r>
                      <a:r>
                        <a:rPr lang="ru-RU" sz="1100" baseline="30000" dirty="0">
                          <a:effectLst/>
                        </a:rPr>
                        <a:t>3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1726" marR="4172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От 0 до 20 </a:t>
                      </a:r>
                      <a:r>
                        <a:rPr lang="ru-RU" sz="1100" dirty="0" err="1">
                          <a:effectLst/>
                        </a:rPr>
                        <a:t>включ</a:t>
                      </a:r>
                      <a:r>
                        <a:rPr lang="ru-RU" sz="1100" dirty="0">
                          <a:effectLst/>
                        </a:rPr>
                        <a:t>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Св. 20 до 70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1726" marR="41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</a:rPr>
                        <a:t>± 4 мг/м</a:t>
                      </a:r>
                      <a:r>
                        <a:rPr lang="ru-RU" sz="1100" b="0" baseline="30000" dirty="0">
                          <a:effectLst/>
                        </a:rPr>
                        <a:t>3</a:t>
                      </a:r>
                      <a:endParaRPr lang="ru-RU" sz="1100" b="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</a:rPr>
                        <a:t>± 20 % </a:t>
                      </a:r>
                      <a:r>
                        <a:rPr lang="ru-RU" sz="1100" b="0" dirty="0" err="1">
                          <a:effectLst/>
                        </a:rPr>
                        <a:t>отн</a:t>
                      </a:r>
                      <a:r>
                        <a:rPr lang="ru-RU" sz="1100" b="0" dirty="0">
                          <a:effectLst/>
                        </a:rPr>
                        <a:t>.</a:t>
                      </a:r>
                      <a:endParaRPr lang="ru-RU" sz="11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1726" marR="41726" marT="0" marB="0"/>
                </a:tc>
                <a:extLst>
                  <a:ext uri="{0D108BD9-81ED-4DB2-BD59-A6C34878D82A}">
                    <a16:rowId xmlns="" xmlns:a16="http://schemas.microsoft.com/office/drawing/2014/main" val="488016717"/>
                  </a:ext>
                </a:extLst>
              </a:tr>
              <a:tr h="3642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Метан (СН</a:t>
                      </a:r>
                      <a:r>
                        <a:rPr lang="ru-RU" sz="1100" baseline="-25000" dirty="0">
                          <a:effectLst/>
                        </a:rPr>
                        <a:t>4</a:t>
                      </a:r>
                      <a:r>
                        <a:rPr lang="ru-RU" sz="1100" dirty="0">
                          <a:effectLst/>
                        </a:rPr>
                        <a:t>), объемная доля, %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1726" marR="4172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От 0,0 до 2,0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св. 2,0 до 5,0</a:t>
                      </a:r>
                      <a:endParaRPr lang="ru-RU" sz="11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1726" marR="41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</a:rPr>
                        <a:t>± 0,2 % (</a:t>
                      </a:r>
                      <a:r>
                        <a:rPr lang="ru-RU" sz="1100" b="0" dirty="0" err="1">
                          <a:effectLst/>
                        </a:rPr>
                        <a:t>об.д</a:t>
                      </a:r>
                      <a:r>
                        <a:rPr lang="ru-RU" sz="1100" b="0" dirty="0">
                          <a:effectLst/>
                        </a:rPr>
                        <a:t>.)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</a:rPr>
                        <a:t>± 10 % </a:t>
                      </a:r>
                      <a:r>
                        <a:rPr lang="ru-RU" sz="1100" b="0" dirty="0" err="1">
                          <a:effectLst/>
                        </a:rPr>
                        <a:t>отн</a:t>
                      </a:r>
                      <a:r>
                        <a:rPr lang="ru-RU" sz="1100" b="0" dirty="0">
                          <a:effectLst/>
                        </a:rPr>
                        <a:t>.</a:t>
                      </a:r>
                      <a:endParaRPr lang="ru-RU" sz="11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1726" marR="41726" marT="0" marB="0" anchor="ctr"/>
                </a:tc>
                <a:extLst>
                  <a:ext uri="{0D108BD9-81ED-4DB2-BD59-A6C34878D82A}">
                    <a16:rowId xmlns="" xmlns:a16="http://schemas.microsoft.com/office/drawing/2014/main" val="3249118175"/>
                  </a:ext>
                </a:extLst>
              </a:tr>
              <a:tr h="3642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Диоксид азота (</a:t>
                      </a:r>
                      <a:r>
                        <a:rPr lang="en-US" sz="1100" dirty="0">
                          <a:effectLst/>
                        </a:rPr>
                        <a:t>NO</a:t>
                      </a:r>
                      <a:r>
                        <a:rPr lang="ru-RU" sz="1100" baseline="-25000" dirty="0">
                          <a:effectLst/>
                        </a:rPr>
                        <a:t>2</a:t>
                      </a:r>
                      <a:r>
                        <a:rPr lang="ru-RU" sz="1100" dirty="0">
                          <a:effectLst/>
                        </a:rPr>
                        <a:t>), массовая концентрация, мг/м</a:t>
                      </a:r>
                      <a:r>
                        <a:rPr lang="ru-RU" sz="1100" baseline="30000" dirty="0">
                          <a:effectLst/>
                        </a:rPr>
                        <a:t>3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1726" marR="4172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От 0 до 2 </a:t>
                      </a:r>
                      <a:r>
                        <a:rPr lang="ru-RU" sz="1100" dirty="0" err="1">
                          <a:effectLst/>
                        </a:rPr>
                        <a:t>включ</a:t>
                      </a:r>
                      <a:r>
                        <a:rPr lang="ru-RU" sz="1100" dirty="0">
                          <a:effectLst/>
                        </a:rPr>
                        <a:t>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Св. 2 до 35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1726" marR="41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</a:rPr>
                        <a:t>± 0,5 мг/м</a:t>
                      </a:r>
                      <a:r>
                        <a:rPr lang="ru-RU" sz="1100" b="0" baseline="30000" dirty="0">
                          <a:effectLst/>
                        </a:rPr>
                        <a:t>3</a:t>
                      </a:r>
                      <a:endParaRPr lang="ru-RU" sz="1100" b="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</a:rPr>
                        <a:t>± 25 % </a:t>
                      </a:r>
                      <a:r>
                        <a:rPr lang="ru-RU" sz="1100" b="0" dirty="0" err="1">
                          <a:effectLst/>
                        </a:rPr>
                        <a:t>отн</a:t>
                      </a:r>
                      <a:r>
                        <a:rPr lang="ru-RU" sz="1100" b="0" dirty="0">
                          <a:effectLst/>
                        </a:rPr>
                        <a:t>.</a:t>
                      </a:r>
                      <a:endParaRPr lang="ru-RU" sz="11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1726" marR="41726" marT="0" marB="0" anchor="ctr"/>
                </a:tc>
                <a:extLst>
                  <a:ext uri="{0D108BD9-81ED-4DB2-BD59-A6C34878D82A}">
                    <a16:rowId xmlns="" xmlns:a16="http://schemas.microsoft.com/office/drawing/2014/main" val="113956759"/>
                  </a:ext>
                </a:extLst>
              </a:tr>
              <a:tr h="3642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Диоксид серы (</a:t>
                      </a:r>
                      <a:r>
                        <a:rPr lang="en-US" sz="1100" dirty="0">
                          <a:effectLst/>
                        </a:rPr>
                        <a:t>SO</a:t>
                      </a:r>
                      <a:r>
                        <a:rPr lang="ru-RU" sz="1100" baseline="-25000" dirty="0">
                          <a:effectLst/>
                        </a:rPr>
                        <a:t>2</a:t>
                      </a:r>
                      <a:r>
                        <a:rPr lang="ru-RU" sz="1100" dirty="0">
                          <a:effectLst/>
                        </a:rPr>
                        <a:t>), массовая концентрация, мг/м</a:t>
                      </a:r>
                      <a:r>
                        <a:rPr lang="ru-RU" sz="1100" baseline="30000" dirty="0">
                          <a:effectLst/>
                        </a:rPr>
                        <a:t>3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1726" marR="4172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От 0 до 10 </a:t>
                      </a:r>
                      <a:r>
                        <a:rPr lang="ru-RU" sz="1100" dirty="0" err="1">
                          <a:effectLst/>
                        </a:rPr>
                        <a:t>включ</a:t>
                      </a:r>
                      <a:r>
                        <a:rPr lang="ru-RU" sz="1100" dirty="0">
                          <a:effectLst/>
                        </a:rPr>
                        <a:t>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Св.10 до 50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1726" marR="41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</a:rPr>
                        <a:t>± 2</a:t>
                      </a:r>
                      <a:r>
                        <a:rPr lang="en-US" sz="1100" b="0" dirty="0">
                          <a:effectLst/>
                        </a:rPr>
                        <a:t>,5</a:t>
                      </a:r>
                      <a:r>
                        <a:rPr lang="ru-RU" sz="1100" b="0" dirty="0">
                          <a:effectLst/>
                        </a:rPr>
                        <a:t> мг/м</a:t>
                      </a:r>
                      <a:r>
                        <a:rPr lang="ru-RU" sz="1100" b="0" baseline="30000" dirty="0">
                          <a:effectLst/>
                        </a:rPr>
                        <a:t>3</a:t>
                      </a:r>
                      <a:endParaRPr lang="ru-RU" sz="1100" b="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</a:rPr>
                        <a:t>± 25 % </a:t>
                      </a:r>
                      <a:r>
                        <a:rPr lang="ru-RU" sz="1100" b="0" dirty="0" err="1">
                          <a:effectLst/>
                        </a:rPr>
                        <a:t>отн</a:t>
                      </a:r>
                      <a:r>
                        <a:rPr lang="ru-RU" sz="1100" b="0" dirty="0">
                          <a:effectLst/>
                        </a:rPr>
                        <a:t>.</a:t>
                      </a:r>
                      <a:endParaRPr lang="ru-RU" sz="11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1726" marR="41726" marT="0" marB="0" anchor="ctr"/>
                </a:tc>
                <a:extLst>
                  <a:ext uri="{0D108BD9-81ED-4DB2-BD59-A6C34878D82A}">
                    <a16:rowId xmlns="" xmlns:a16="http://schemas.microsoft.com/office/drawing/2014/main" val="3432130968"/>
                  </a:ext>
                </a:extLst>
              </a:tr>
              <a:tr h="3642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Сероводород (</a:t>
                      </a:r>
                      <a:r>
                        <a:rPr lang="en-US" sz="1100" dirty="0">
                          <a:effectLst/>
                        </a:rPr>
                        <a:t>H</a:t>
                      </a:r>
                      <a:r>
                        <a:rPr lang="ru-RU" sz="1100" baseline="-25000" dirty="0">
                          <a:effectLst/>
                        </a:rPr>
                        <a:t>2</a:t>
                      </a:r>
                      <a:r>
                        <a:rPr lang="en-US" sz="1100" dirty="0">
                          <a:effectLst/>
                        </a:rPr>
                        <a:t>S</a:t>
                      </a:r>
                      <a:r>
                        <a:rPr lang="ru-RU" sz="1100" dirty="0">
                          <a:effectLst/>
                        </a:rPr>
                        <a:t>),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массовая концентрация, мг/м</a:t>
                      </a:r>
                      <a:r>
                        <a:rPr lang="ru-RU" sz="1100" baseline="30000" dirty="0">
                          <a:effectLst/>
                        </a:rPr>
                        <a:t>3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1726" marR="4172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От 0 до 10</a:t>
                      </a:r>
                      <a:r>
                        <a:rPr lang="ru-RU" sz="1100" baseline="30000" dirty="0">
                          <a:effectLst/>
                        </a:rPr>
                        <a:t> </a:t>
                      </a:r>
                      <a:r>
                        <a:rPr lang="ru-RU" sz="1100" dirty="0" err="1">
                          <a:effectLst/>
                        </a:rPr>
                        <a:t>включ</a:t>
                      </a:r>
                      <a:r>
                        <a:rPr lang="ru-RU" sz="1100" dirty="0">
                          <a:effectLst/>
                        </a:rPr>
                        <a:t>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Св. 10 до 140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1726" marR="41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</a:rPr>
                        <a:t>± 2 мг/м</a:t>
                      </a:r>
                      <a:r>
                        <a:rPr lang="ru-RU" sz="1100" b="0" baseline="30000" dirty="0">
                          <a:effectLst/>
                        </a:rPr>
                        <a:t>3</a:t>
                      </a:r>
                      <a:endParaRPr lang="ru-RU" sz="1100" b="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</a:rPr>
                        <a:t>± 20 % </a:t>
                      </a:r>
                      <a:r>
                        <a:rPr lang="ru-RU" sz="1100" b="0" dirty="0" err="1">
                          <a:effectLst/>
                        </a:rPr>
                        <a:t>отн</a:t>
                      </a:r>
                      <a:r>
                        <a:rPr lang="ru-RU" sz="1100" b="0" dirty="0">
                          <a:effectLst/>
                        </a:rPr>
                        <a:t>.</a:t>
                      </a:r>
                      <a:endParaRPr lang="ru-RU" sz="11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1726" marR="41726" marT="0" marB="0"/>
                </a:tc>
                <a:extLst>
                  <a:ext uri="{0D108BD9-81ED-4DB2-BD59-A6C34878D82A}">
                    <a16:rowId xmlns="" xmlns:a16="http://schemas.microsoft.com/office/drawing/2014/main" val="619487835"/>
                  </a:ext>
                </a:extLst>
              </a:tr>
              <a:tr h="3642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Датчик пыли (счетчик частиц)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1726" marR="4172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От 0,3 до 2,5 мкм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От 0,3 до 10 мкм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1726" marR="41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</a:rPr>
                        <a:t> </a:t>
                      </a:r>
                      <a:endParaRPr lang="ru-RU" sz="11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1726" marR="41726" marT="0" marB="0"/>
                </a:tc>
                <a:extLst>
                  <a:ext uri="{0D108BD9-81ED-4DB2-BD59-A6C34878D82A}">
                    <a16:rowId xmlns="" xmlns:a16="http://schemas.microsoft.com/office/drawing/2014/main" val="1536765297"/>
                  </a:ext>
                </a:extLst>
              </a:tr>
              <a:tr h="2238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Направления ветра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1726" marR="4172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От 0⁰ до 360⁰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1726" marR="41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</a:rPr>
                        <a:t>±3⁰</a:t>
                      </a:r>
                      <a:endParaRPr lang="ru-RU" sz="11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1726" marR="41726" marT="0" marB="0"/>
                </a:tc>
                <a:extLst>
                  <a:ext uri="{0D108BD9-81ED-4DB2-BD59-A6C34878D82A}">
                    <a16:rowId xmlns="" xmlns:a16="http://schemas.microsoft.com/office/drawing/2014/main" val="3961620108"/>
                  </a:ext>
                </a:extLst>
              </a:tr>
              <a:tr h="2218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Скорость ветра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1726" marR="4172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От</a:t>
                      </a:r>
                      <a:r>
                        <a:rPr lang="ru-RU" sz="1100" baseline="0" dirty="0">
                          <a:effectLst/>
                        </a:rPr>
                        <a:t> +25 до -25 м</a:t>
                      </a:r>
                      <a:r>
                        <a:rPr lang="en-US" sz="1100" baseline="0" dirty="0">
                          <a:effectLst/>
                        </a:rPr>
                        <a:t>/</a:t>
                      </a:r>
                      <a:r>
                        <a:rPr lang="ru-RU" sz="1100" baseline="0" dirty="0">
                          <a:effectLst/>
                        </a:rPr>
                        <a:t>с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1726" marR="41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</a:rPr>
                        <a:t>± 1,5 м/с</a:t>
                      </a:r>
                      <a:endParaRPr lang="ru-RU" sz="11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1726" marR="41726" marT="0" marB="0"/>
                </a:tc>
                <a:extLst>
                  <a:ext uri="{0D108BD9-81ED-4DB2-BD59-A6C34878D82A}">
                    <a16:rowId xmlns="" xmlns:a16="http://schemas.microsoft.com/office/drawing/2014/main" val="37763448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556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44A7455-2B1B-425B-8271-AD1E2153006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6409" y="94336"/>
            <a:ext cx="8200087" cy="762549"/>
          </a:xfrm>
        </p:spPr>
        <p:txBody>
          <a:bodyPr>
            <a:noAutofit/>
          </a:bodyPr>
          <a:lstStyle/>
          <a:p>
            <a:pPr algn="r">
              <a:lnSpc>
                <a:spcPts val="3000"/>
              </a:lnSpc>
            </a:pPr>
            <a:r>
              <a:rPr lang="ru-RU" sz="2700" dirty="0">
                <a:latin typeface="Century Gothic" panose="020B0502020202020204" pitchFamily="34" charset="0"/>
              </a:rPr>
              <a:t>Обеспечение информационной безопасности и доверия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93D07288-1BC7-478B-9475-F95BB6B181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09508">
            <a:off x="322967" y="1090697"/>
            <a:ext cx="3079810" cy="2687545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BB760F31-421D-49FD-B423-D0445EAEBBE5}"/>
              </a:ext>
            </a:extLst>
          </p:cNvPr>
          <p:cNvSpPr/>
          <p:nvPr/>
        </p:nvSpPr>
        <p:spPr>
          <a:xfrm>
            <a:off x="3612543" y="1546018"/>
            <a:ext cx="3656957" cy="1159292"/>
          </a:xfrm>
          <a:prstGeom prst="rect">
            <a:avLst/>
          </a:prstGeom>
        </p:spPr>
        <p:txBody>
          <a:bodyPr wrap="square" lIns="68580" tIns="34290" rIns="68580" bIns="34290" anchor="t">
            <a:spAutoFit/>
          </a:bodyPr>
          <a:lstStyle/>
          <a:p>
            <a:pPr marL="257175" indent="-257175" algn="r">
              <a:lnSpc>
                <a:spcPts val="165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235F6F"/>
                </a:solidFill>
                <a:latin typeface="Calibri"/>
                <a:cs typeface="Calibri"/>
              </a:rPr>
              <a:t>криптографическая защита</a:t>
            </a:r>
          </a:p>
          <a:p>
            <a:pPr marL="257175" indent="-257175" algn="r">
              <a:lnSpc>
                <a:spcPts val="165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235F6F"/>
                </a:solidFill>
                <a:latin typeface="Calibri"/>
              </a:rPr>
              <a:t>обеспечение целостности данных</a:t>
            </a:r>
          </a:p>
          <a:p>
            <a:pPr marL="257175" indent="-257175" algn="r">
              <a:lnSpc>
                <a:spcPts val="165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235F6F"/>
                </a:solidFill>
                <a:latin typeface="Calibri"/>
              </a:rPr>
              <a:t>управления маршрутизацией</a:t>
            </a:r>
          </a:p>
          <a:p>
            <a:pPr marL="257175" indent="-257175" algn="r">
              <a:lnSpc>
                <a:spcPts val="165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235F6F"/>
                </a:solidFill>
                <a:latin typeface="Calibri"/>
              </a:rPr>
              <a:t>аутентификация  объектов системы</a:t>
            </a:r>
          </a:p>
          <a:p>
            <a:pPr marL="257175" indent="-257175" algn="r">
              <a:lnSpc>
                <a:spcPts val="165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235F6F"/>
                </a:solidFill>
                <a:latin typeface="Calibri"/>
              </a:rPr>
              <a:t>управления доступом и аудит</a:t>
            </a:r>
          </a:p>
        </p:txBody>
      </p:sp>
      <p:sp>
        <p:nvSpPr>
          <p:cNvPr id="6" name="CustomShape 5">
            <a:extLst>
              <a:ext uri="{FF2B5EF4-FFF2-40B4-BE49-F238E27FC236}">
                <a16:creationId xmlns="" xmlns:a16="http://schemas.microsoft.com/office/drawing/2014/main" id="{074D2B8D-D63F-4400-AA44-8CC70B9F958A}"/>
              </a:ext>
            </a:extLst>
          </p:cNvPr>
          <p:cNvSpPr/>
          <p:nvPr/>
        </p:nvSpPr>
        <p:spPr>
          <a:xfrm>
            <a:off x="3849120" y="1179466"/>
            <a:ext cx="4099881" cy="35950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500" tIns="33750" rIns="67500" bIns="33750" anchor="t"/>
          <a:lstStyle/>
          <a:p>
            <a:pPr algn="r"/>
            <a:r>
              <a:rPr lang="ru-RU" sz="1600" b="1" spc="-1" dirty="0">
                <a:solidFill>
                  <a:srgbClr val="235F6F"/>
                </a:solidFill>
                <a:latin typeface="Calibri"/>
              </a:rPr>
              <a:t>Механизмы поддержки ИБ</a:t>
            </a:r>
            <a:endParaRPr lang="ru-RU" sz="1600" spc="-1" dirty="0">
              <a:solidFill>
                <a:srgbClr val="235F6F"/>
              </a:solidFill>
              <a:latin typeface="Calibri"/>
            </a:endParaRPr>
          </a:p>
        </p:txBody>
      </p:sp>
      <p:graphicFrame>
        <p:nvGraphicFramePr>
          <p:cNvPr id="26" name="Схема 25">
            <a:extLst>
              <a:ext uri="{FF2B5EF4-FFF2-40B4-BE49-F238E27FC236}">
                <a16:creationId xmlns="" xmlns:a16="http://schemas.microsoft.com/office/drawing/2014/main" id="{F8445E07-5B8C-4853-8FA4-6A1AD518B3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66450963"/>
              </p:ext>
            </p:extLst>
          </p:nvPr>
        </p:nvGraphicFramePr>
        <p:xfrm>
          <a:off x="4951209" y="3044642"/>
          <a:ext cx="4203467" cy="33610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4E05F9F7-7466-4DB0-93DA-AD9619D9EB18}"/>
              </a:ext>
            </a:extLst>
          </p:cNvPr>
          <p:cNvSpPr txBox="1"/>
          <p:nvPr/>
        </p:nvSpPr>
        <p:spPr>
          <a:xfrm>
            <a:off x="755576" y="4365104"/>
            <a:ext cx="3574687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 algn="r">
              <a:lnSpc>
                <a:spcPts val="165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235F6F"/>
                </a:solidFill>
                <a:cs typeface="Calibri"/>
              </a:rPr>
              <a:t>Доверенный цикл </a:t>
            </a:r>
            <a:r>
              <a:rPr lang="ru-RU" sz="1600" dirty="0" smtClean="0">
                <a:solidFill>
                  <a:srgbClr val="235F6F"/>
                </a:solidFill>
                <a:cs typeface="Calibri"/>
              </a:rPr>
              <a:t>проектирования и разработки</a:t>
            </a:r>
            <a:endParaRPr lang="ru-RU" sz="1600" dirty="0">
              <a:solidFill>
                <a:srgbClr val="235F6F"/>
              </a:solidFill>
              <a:cs typeface="Calibri"/>
            </a:endParaRPr>
          </a:p>
          <a:p>
            <a:pPr marL="257175" indent="-257175" algn="r">
              <a:lnSpc>
                <a:spcPts val="1650"/>
              </a:lnSpc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235F6F"/>
                </a:solidFill>
                <a:latin typeface="Calibri"/>
                <a:cs typeface="Calibri"/>
              </a:rPr>
              <a:t>Доверенные </a:t>
            </a:r>
            <a:r>
              <a:rPr lang="ru-RU" sz="1600" dirty="0">
                <a:solidFill>
                  <a:srgbClr val="235F6F"/>
                </a:solidFill>
                <a:latin typeface="Calibri"/>
                <a:cs typeface="Calibri"/>
              </a:rPr>
              <a:t>коммуникации</a:t>
            </a:r>
          </a:p>
          <a:p>
            <a:pPr marL="257175" indent="-257175" algn="r">
              <a:lnSpc>
                <a:spcPts val="1650"/>
              </a:lnSpc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235F6F"/>
                </a:solidFill>
                <a:cs typeface="Calibri"/>
              </a:rPr>
              <a:t>Доверенная программная </a:t>
            </a:r>
            <a:r>
              <a:rPr lang="ru-RU" sz="1600" dirty="0">
                <a:solidFill>
                  <a:srgbClr val="235F6F"/>
                </a:solidFill>
                <a:cs typeface="Calibri"/>
              </a:rPr>
              <a:t>среда</a:t>
            </a:r>
          </a:p>
          <a:p>
            <a:pPr marL="257175" indent="-257175" algn="r">
              <a:lnSpc>
                <a:spcPts val="1650"/>
              </a:lnSpc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rgbClr val="235F6F"/>
                </a:solidFill>
                <a:cs typeface="Calibri"/>
              </a:rPr>
              <a:t>Доверенные </a:t>
            </a:r>
            <a:r>
              <a:rPr lang="ru-RU" sz="1600" dirty="0" smtClean="0">
                <a:solidFill>
                  <a:srgbClr val="235F6F"/>
                </a:solidFill>
                <a:cs typeface="Calibri"/>
              </a:rPr>
              <a:t>сервисы приложения</a:t>
            </a:r>
            <a:endParaRPr lang="ru-RU" sz="1600" dirty="0">
              <a:solidFill>
                <a:srgbClr val="235F6F"/>
              </a:solidFill>
              <a:cs typeface="Calibri"/>
            </a:endParaRPr>
          </a:p>
          <a:p>
            <a:pPr marL="257175" indent="-257175" algn="r">
              <a:lnSpc>
                <a:spcPts val="1650"/>
              </a:lnSpc>
              <a:buFont typeface="Arial" panose="020B0604020202020204" pitchFamily="34" charset="0"/>
              <a:buChar char="•"/>
              <a:defRPr/>
            </a:pPr>
            <a:endParaRPr lang="ru-RU" sz="1600" dirty="0">
              <a:solidFill>
                <a:srgbClr val="235F6F"/>
              </a:solidFill>
              <a:latin typeface="Calibri"/>
              <a:cs typeface="Calibri"/>
            </a:endParaRPr>
          </a:p>
        </p:txBody>
      </p:sp>
      <p:sp>
        <p:nvSpPr>
          <p:cNvPr id="40" name="CustomShape 5">
            <a:extLst>
              <a:ext uri="{FF2B5EF4-FFF2-40B4-BE49-F238E27FC236}">
                <a16:creationId xmlns="" xmlns:a16="http://schemas.microsoft.com/office/drawing/2014/main" id="{7A759457-47C1-49D1-A262-9AC3258596DE}"/>
              </a:ext>
            </a:extLst>
          </p:cNvPr>
          <p:cNvSpPr/>
          <p:nvPr/>
        </p:nvSpPr>
        <p:spPr>
          <a:xfrm>
            <a:off x="2627784" y="3807418"/>
            <a:ext cx="4099881" cy="35950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500" tIns="33750" rIns="67500" bIns="33750" anchor="t"/>
          <a:lstStyle/>
          <a:p>
            <a:r>
              <a:rPr lang="ru-RU" sz="1600" b="1" spc="-1" dirty="0" smtClean="0">
                <a:solidFill>
                  <a:srgbClr val="235F6F"/>
                </a:solidFill>
                <a:latin typeface="Calibri"/>
              </a:rPr>
              <a:t>Реализация доверия</a:t>
            </a:r>
            <a:endParaRPr lang="ru-RU" sz="1600" spc="-1" dirty="0">
              <a:solidFill>
                <a:srgbClr val="235F6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063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86" y="941550"/>
            <a:ext cx="3021248" cy="253218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Объект 4"/>
          <p:cNvSpPr>
            <a:spLocks noGrp="1"/>
          </p:cNvSpPr>
          <p:nvPr>
            <p:ph sz="half" idx="4294967295"/>
          </p:nvPr>
        </p:nvSpPr>
        <p:spPr>
          <a:xfrm>
            <a:off x="3608146" y="806484"/>
            <a:ext cx="4301685" cy="27003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b="1" spc="-1" dirty="0">
                <a:solidFill>
                  <a:srgbClr val="235F6F"/>
                </a:solidFill>
                <a:ea typeface="Arial"/>
              </a:rPr>
              <a:t>Программное обеспечение информационной безопасности Платформы</a:t>
            </a:r>
            <a:endParaRPr lang="en-US" sz="1600" b="1" spc="-1" dirty="0">
              <a:solidFill>
                <a:srgbClr val="235F6F"/>
              </a:solidFill>
              <a:ea typeface="Arial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1400" spc="-1" dirty="0">
                <a:solidFill>
                  <a:srgbClr val="235F6F"/>
                </a:solidFill>
                <a:ea typeface="Arial"/>
              </a:rPr>
              <a:t>Kaspersky Security</a:t>
            </a:r>
            <a:endParaRPr lang="ru-RU" sz="1400" spc="-1" dirty="0">
              <a:solidFill>
                <a:srgbClr val="235F6F"/>
              </a:solidFill>
              <a:ea typeface="Arial"/>
            </a:endParaRPr>
          </a:p>
          <a:p>
            <a:pPr lvl="2"/>
            <a:r>
              <a:rPr lang="ru-RU" sz="1400" spc="-1" dirty="0">
                <a:solidFill>
                  <a:srgbClr val="235F6F"/>
                </a:solidFill>
                <a:ea typeface="Arial"/>
              </a:rPr>
              <a:t>антивирусная защита</a:t>
            </a:r>
          </a:p>
          <a:p>
            <a:pPr lvl="2"/>
            <a:r>
              <a:rPr lang="ru-RU" sz="1400" spc="-1" dirty="0">
                <a:solidFill>
                  <a:srgbClr val="235F6F"/>
                </a:solidFill>
                <a:ea typeface="Arial"/>
              </a:rPr>
              <a:t>защита от сетевых хакерских атак</a:t>
            </a:r>
          </a:p>
          <a:p>
            <a:pPr lvl="2"/>
            <a:r>
              <a:rPr lang="ru-RU" sz="1400" spc="-1" dirty="0">
                <a:solidFill>
                  <a:srgbClr val="235F6F"/>
                </a:solidFill>
                <a:ea typeface="Arial"/>
              </a:rPr>
              <a:t>сетевой экран</a:t>
            </a:r>
          </a:p>
          <a:p>
            <a:pPr lvl="2"/>
            <a:r>
              <a:rPr lang="ru-RU" sz="1400" spc="-1" dirty="0">
                <a:solidFill>
                  <a:srgbClr val="235F6F"/>
                </a:solidFill>
                <a:ea typeface="Arial"/>
              </a:rPr>
              <a:t>контроль целостности ОС</a:t>
            </a:r>
          </a:p>
          <a:p>
            <a:pPr lvl="2"/>
            <a:r>
              <a:rPr lang="ru-RU" sz="1400" spc="-1" dirty="0">
                <a:solidFill>
                  <a:srgbClr val="235F6F"/>
                </a:solidFill>
                <a:ea typeface="Arial"/>
              </a:rPr>
              <a:t>блокировка запуска недоверенного ПО</a:t>
            </a:r>
            <a:endParaRPr lang="en-US" sz="1400" spc="-1" dirty="0">
              <a:solidFill>
                <a:srgbClr val="235F6F"/>
              </a:solidFill>
              <a:ea typeface="Arial"/>
            </a:endParaRPr>
          </a:p>
          <a:p>
            <a:pPr marL="171450" indent="-342900">
              <a:buFont typeface="Wingdings" panose="05000000000000000000" pitchFamily="2" charset="2"/>
              <a:buChar char="ü"/>
            </a:pPr>
            <a:r>
              <a:rPr lang="en-US" sz="1400" spc="-1" dirty="0" err="1">
                <a:solidFill>
                  <a:srgbClr val="235F6F"/>
                </a:solidFill>
                <a:ea typeface="Arial"/>
              </a:rPr>
              <a:t>Maxpatrol</a:t>
            </a:r>
            <a:r>
              <a:rPr lang="en-US" sz="1400" spc="-1" dirty="0">
                <a:solidFill>
                  <a:srgbClr val="235F6F"/>
                </a:solidFill>
                <a:ea typeface="Arial"/>
              </a:rPr>
              <a:t> VM</a:t>
            </a:r>
            <a:endParaRPr lang="ru-RU" sz="1400" spc="-1" dirty="0">
              <a:solidFill>
                <a:srgbClr val="235F6F"/>
              </a:solidFill>
              <a:ea typeface="Arial"/>
            </a:endParaRPr>
          </a:p>
          <a:p>
            <a:pPr lvl="2"/>
            <a:r>
              <a:rPr lang="ru-RU" sz="1400" spc="-1" dirty="0">
                <a:solidFill>
                  <a:srgbClr val="235F6F"/>
                </a:solidFill>
                <a:ea typeface="Arial"/>
              </a:rPr>
              <a:t>выявление,</a:t>
            </a:r>
            <a:r>
              <a:rPr lang="en-US" sz="1400" spc="-1" dirty="0">
                <a:solidFill>
                  <a:srgbClr val="235F6F"/>
                </a:solidFill>
                <a:ea typeface="Arial"/>
              </a:rPr>
              <a:t> </a:t>
            </a:r>
            <a:r>
              <a:rPr lang="ru-RU" sz="1400" spc="-1" dirty="0" err="1">
                <a:solidFill>
                  <a:srgbClr val="235F6F"/>
                </a:solidFill>
                <a:ea typeface="Arial"/>
              </a:rPr>
              <a:t>приоритизация</a:t>
            </a:r>
            <a:r>
              <a:rPr lang="ru-RU" sz="1400" spc="-1" dirty="0">
                <a:solidFill>
                  <a:srgbClr val="235F6F"/>
                </a:solidFill>
                <a:ea typeface="Arial"/>
              </a:rPr>
              <a:t> и устранение уязвимостей</a:t>
            </a:r>
          </a:p>
          <a:p>
            <a:pPr lvl="2"/>
            <a:r>
              <a:rPr lang="ru-RU" sz="1400" spc="-1" dirty="0">
                <a:solidFill>
                  <a:srgbClr val="235F6F"/>
                </a:solidFill>
                <a:ea typeface="Arial"/>
              </a:rPr>
              <a:t>создание отчётности</a:t>
            </a:r>
            <a:br>
              <a:rPr lang="ru-RU" sz="1400" spc="-1" dirty="0">
                <a:solidFill>
                  <a:srgbClr val="235F6F"/>
                </a:solidFill>
                <a:ea typeface="Arial"/>
              </a:rPr>
            </a:br>
            <a:r>
              <a:rPr lang="en-US" sz="1400" spc="-1" dirty="0">
                <a:solidFill>
                  <a:srgbClr val="235F6F"/>
                </a:solidFill>
                <a:ea typeface="Arial"/>
              </a:rPr>
              <a:t>Astra Linux</a:t>
            </a:r>
            <a:r>
              <a:rPr lang="ru-RU" sz="1400" spc="-1" dirty="0">
                <a:solidFill>
                  <a:srgbClr val="235F6F"/>
                </a:solidFill>
                <a:ea typeface="Arial"/>
              </a:rPr>
              <a:t>, </a:t>
            </a:r>
            <a:r>
              <a:rPr lang="en-US" sz="1400" spc="-1" dirty="0">
                <a:solidFill>
                  <a:srgbClr val="235F6F"/>
                </a:solidFill>
                <a:ea typeface="Arial"/>
              </a:rPr>
              <a:t>Alt Linux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400" spc="-1" dirty="0">
                <a:solidFill>
                  <a:srgbClr val="235F6F"/>
                </a:solidFill>
                <a:ea typeface="Arial"/>
              </a:rPr>
              <a:t>ПАК «Звезда»</a:t>
            </a:r>
            <a:endParaRPr lang="en-US" sz="1400" spc="-1" dirty="0">
              <a:solidFill>
                <a:srgbClr val="235F6F"/>
              </a:solidFill>
              <a:ea typeface="Arial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400" spc="-1" dirty="0" err="1">
                <a:solidFill>
                  <a:srgbClr val="235F6F"/>
                </a:solidFill>
                <a:ea typeface="Arial"/>
              </a:rPr>
              <a:t>КриптоПро</a:t>
            </a:r>
            <a:r>
              <a:rPr lang="en-US" sz="1400" spc="-1" dirty="0">
                <a:solidFill>
                  <a:srgbClr val="235F6F"/>
                </a:solidFill>
                <a:ea typeface="Arial"/>
              </a:rPr>
              <a:t> CSP</a:t>
            </a:r>
          </a:p>
        </p:txBody>
      </p:sp>
      <p:sp>
        <p:nvSpPr>
          <p:cNvPr id="10" name="Заголовок 551">
            <a:extLst>
              <a:ext uri="{FF2B5EF4-FFF2-40B4-BE49-F238E27FC236}">
                <a16:creationId xmlns="" xmlns:a16="http://schemas.microsoft.com/office/drawing/2014/main" id="{85727BE2-58B0-469A-BA34-C2A7EF7A8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103484"/>
            <a:ext cx="8229600" cy="519523"/>
          </a:xfrm>
        </p:spPr>
        <p:txBody>
          <a:bodyPr>
            <a:noAutofit/>
          </a:bodyPr>
          <a:lstStyle/>
          <a:p>
            <a:pPr algn="r">
              <a:lnSpc>
                <a:spcPts val="3000"/>
              </a:lnSpc>
            </a:pPr>
            <a:r>
              <a:rPr lang="ru-RU" sz="2400" dirty="0">
                <a:latin typeface="Century Gothic" panose="020B0502020202020204" pitchFamily="34" charset="0"/>
                <a:cs typeface="Calibri" panose="020F0502020204030204" pitchFamily="34" charset="0"/>
              </a:rPr>
              <a:t>Подсистема информационной безопасности</a:t>
            </a:r>
            <a:endParaRPr lang="ru-RU" sz="2400" dirty="0">
              <a:latin typeface="Century Gothic" panose="020B0502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3435224-4727-4B22-990A-5DD859381029}"/>
              </a:ext>
            </a:extLst>
          </p:cNvPr>
          <p:cNvSpPr txBox="1"/>
          <p:nvPr/>
        </p:nvSpPr>
        <p:spPr>
          <a:xfrm>
            <a:off x="100638" y="5838459"/>
            <a:ext cx="44713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600" b="1" spc="-1" dirty="0">
                <a:solidFill>
                  <a:srgbClr val="235F6F"/>
                </a:solidFill>
                <a:ea typeface="Arial"/>
              </a:rPr>
              <a:t>Программно-аппаратный комплекс контроля сетевого трафика </a:t>
            </a:r>
          </a:p>
          <a:p>
            <a:pPr algn="r"/>
            <a:r>
              <a:rPr lang="ru-RU" sz="1600" b="1" spc="-1" dirty="0">
                <a:solidFill>
                  <a:srgbClr val="235F6F"/>
                </a:solidFill>
                <a:ea typeface="Arial"/>
              </a:rPr>
              <a:t>АО «Лаборатория Касперского»</a:t>
            </a:r>
            <a:endParaRPr lang="ru-RU" sz="16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B3241B38-AC31-4F89-9B72-E499250E1B5A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6588224" y="3807766"/>
            <a:ext cx="2091575" cy="1378035"/>
          </a:xfrm>
          <a:prstGeom prst="rect">
            <a:avLst/>
          </a:prstGeom>
          <a:ln>
            <a:noFill/>
          </a:ln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B501ACF0-C6CE-486E-B4EB-E7A1C44FE43A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546833" y="4964943"/>
            <a:ext cx="3578971" cy="763779"/>
          </a:xfrm>
          <a:prstGeom prst="rect">
            <a:avLst/>
          </a:prstGeom>
          <a:ln>
            <a:noFill/>
          </a:ln>
        </p:spPr>
      </p:pic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AB0D0354-00F9-42C3-9D9F-02CD37D4F41A}"/>
              </a:ext>
            </a:extLst>
          </p:cNvPr>
          <p:cNvSpPr/>
          <p:nvPr/>
        </p:nvSpPr>
        <p:spPr>
          <a:xfrm>
            <a:off x="4614153" y="4839422"/>
            <a:ext cx="4301685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235F6F"/>
                </a:solidFill>
              </a:rPr>
              <a:t>Характеристики</a:t>
            </a:r>
          </a:p>
          <a:p>
            <a:pPr marL="214313" indent="-214313" algn="r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35F6F"/>
                </a:solidFill>
              </a:rPr>
              <a:t>Защищенная операционная система К</a:t>
            </a:r>
            <a:r>
              <a:rPr lang="en-US" sz="1400" dirty="0" err="1">
                <a:solidFill>
                  <a:srgbClr val="235F6F"/>
                </a:solidFill>
              </a:rPr>
              <a:t>asperskyOS</a:t>
            </a:r>
            <a:endParaRPr lang="en-US" sz="1400" dirty="0">
              <a:solidFill>
                <a:srgbClr val="235F6F"/>
              </a:solidFill>
            </a:endParaRPr>
          </a:p>
          <a:p>
            <a:pPr marL="214313" indent="-214313" algn="r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35F6F"/>
                </a:solidFill>
              </a:rPr>
              <a:t>Межсетевое экранирование, фильтрация сетевых соединений и поддержка политики безопасности</a:t>
            </a:r>
            <a:endParaRPr lang="en-US" sz="1400" dirty="0">
              <a:solidFill>
                <a:srgbClr val="235F6F"/>
              </a:solidFill>
            </a:endParaRPr>
          </a:p>
          <a:p>
            <a:pPr marL="214313" indent="-214313" algn="r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35F6F"/>
                </a:solidFill>
              </a:rPr>
              <a:t>Раскрытие адресов и защита информации о структуре сети</a:t>
            </a:r>
            <a:endParaRPr lang="en-US" sz="1400" dirty="0">
              <a:solidFill>
                <a:srgbClr val="235F6F"/>
              </a:solidFill>
            </a:endParaRPr>
          </a:p>
          <a:p>
            <a:pPr marL="214313" indent="-214313" algn="r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35F6F"/>
                </a:solidFill>
              </a:rPr>
              <a:t>Защита от несанкционированного доступа</a:t>
            </a:r>
          </a:p>
          <a:p>
            <a:pPr marL="214313" indent="-214313" algn="r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35F6F"/>
                </a:solidFill>
              </a:rPr>
              <a:t>Обнаружение и пресечение компьютерных атак</a:t>
            </a:r>
          </a:p>
        </p:txBody>
      </p:sp>
      <p:pic>
        <p:nvPicPr>
          <p:cNvPr id="15" name="Picture 5" descr="C:\YandexDisk\_ЛИЦ\_Апробация\Сайт\ksperskyOS.png">
            <a:extLst>
              <a:ext uri="{FF2B5EF4-FFF2-40B4-BE49-F238E27FC236}">
                <a16:creationId xmlns="" xmlns:a16="http://schemas.microsoft.com/office/drawing/2014/main" id="{6D94DC4A-9C35-4F1B-93B5-909CD3724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377" y="1095248"/>
            <a:ext cx="1846659" cy="184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957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Picture 2"/>
          <p:cNvPicPr/>
          <p:nvPr/>
        </p:nvPicPr>
        <p:blipFill>
          <a:blip r:embed="rId2"/>
          <a:stretch/>
        </p:blipFill>
        <p:spPr>
          <a:xfrm>
            <a:off x="6628230" y="2906820"/>
            <a:ext cx="2228246" cy="145828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37" name="Picture 4"/>
          <p:cNvPicPr/>
          <p:nvPr/>
        </p:nvPicPr>
        <p:blipFill>
          <a:blip r:embed="rId3"/>
          <a:stretch/>
        </p:blipFill>
        <p:spPr>
          <a:xfrm>
            <a:off x="6628230" y="4504693"/>
            <a:ext cx="2228246" cy="150151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38" name="Picture 6"/>
          <p:cNvPicPr/>
          <p:nvPr/>
        </p:nvPicPr>
        <p:blipFill>
          <a:blip r:embed="rId4"/>
          <a:stretch/>
        </p:blipFill>
        <p:spPr>
          <a:xfrm>
            <a:off x="6628230" y="1203030"/>
            <a:ext cx="2228246" cy="15642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345" name="CustomShape 8"/>
          <p:cNvSpPr/>
          <p:nvPr/>
        </p:nvSpPr>
        <p:spPr>
          <a:xfrm>
            <a:off x="594544" y="6096614"/>
            <a:ext cx="5638263" cy="4836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500" tIns="33750" rIns="67500" bIns="33750" anchor="b">
            <a:spAutoFit/>
          </a:bodyPr>
          <a:lstStyle/>
          <a:p>
            <a:pPr algn="r">
              <a:spcAft>
                <a:spcPts val="451"/>
              </a:spcAft>
            </a:pPr>
            <a:r>
              <a:rPr lang="ru-RU" sz="900" spc="-1" dirty="0">
                <a:solidFill>
                  <a:srgbClr val="235F6F"/>
                </a:solidFill>
                <a:ea typeface="Arial"/>
              </a:rPr>
              <a:t>Фрагменты процесса апробации Платформы в АО «СНИИП» (Специализированный научно-исследовательский институт приборостроения), ведущий работы в области ядерного приборостроения и радиационной безопасности,  для энергетической инфраструктуры.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45779" y="5636877"/>
            <a:ext cx="58208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451"/>
              </a:spcAft>
            </a:pPr>
            <a:r>
              <a:rPr lang="ru-RU" spc="-1" dirty="0">
                <a:solidFill>
                  <a:srgbClr val="235F6F"/>
                </a:solidFill>
                <a:ea typeface="Arial"/>
              </a:rPr>
              <a:t>Апробация комплексных работ выполнена успешно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806896" y="80628"/>
            <a:ext cx="8229600" cy="652902"/>
          </a:xfrm>
        </p:spPr>
        <p:txBody>
          <a:bodyPr>
            <a:noAutofit/>
          </a:bodyPr>
          <a:lstStyle/>
          <a:p>
            <a:pPr algn="r"/>
            <a:r>
              <a:rPr lang="ru-RU" sz="2700" spc="-1" dirty="0">
                <a:latin typeface="Century Gothic" panose="020B0502020202020204" pitchFamily="34" charset="0"/>
                <a:ea typeface="Arial"/>
              </a:rPr>
              <a:t>Апробация Платформы</a:t>
            </a:r>
            <a:endParaRPr lang="ru-RU" sz="2700" dirty="0">
              <a:latin typeface="Century Gothic" panose="020B0502020202020204" pitchFamily="34" charset="0"/>
            </a:endParaRPr>
          </a:p>
        </p:txBody>
      </p:sp>
      <p:sp>
        <p:nvSpPr>
          <p:cNvPr id="340" name="CustomShape 3"/>
          <p:cNvSpPr/>
          <p:nvPr/>
        </p:nvSpPr>
        <p:spPr>
          <a:xfrm>
            <a:off x="388934" y="870571"/>
            <a:ext cx="5913810" cy="49904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500" tIns="33750" rIns="67500" bIns="3375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400" b="1" spc="-1" dirty="0">
                <a:solidFill>
                  <a:srgbClr val="235F6F"/>
                </a:solidFill>
                <a:ea typeface="Arial"/>
              </a:rPr>
              <a:t>Цель апробации - </a:t>
            </a:r>
            <a:r>
              <a:rPr lang="ru-RU" sz="1400" spc="-1" dirty="0">
                <a:solidFill>
                  <a:srgbClr val="235F6F"/>
                </a:solidFill>
                <a:ea typeface="Arial"/>
              </a:rPr>
              <a:t>проверка работоспособности Платформы в реальных секторах экономики</a:t>
            </a:r>
            <a:endParaRPr lang="ru-RU" sz="1400" spc="-1" dirty="0">
              <a:solidFill>
                <a:srgbClr val="235F6F"/>
              </a:solidFill>
            </a:endParaRPr>
          </a:p>
        </p:txBody>
      </p:sp>
      <p:sp>
        <p:nvSpPr>
          <p:cNvPr id="342" name="CustomShape 5"/>
          <p:cNvSpPr/>
          <p:nvPr/>
        </p:nvSpPr>
        <p:spPr>
          <a:xfrm>
            <a:off x="388934" y="2681185"/>
            <a:ext cx="5913810" cy="159178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500" tIns="33750" rIns="67500" bIns="33750">
            <a:spAutoFit/>
          </a:bodyPr>
          <a:lstStyle/>
          <a:p>
            <a:pPr>
              <a:lnSpc>
                <a:spcPct val="114000"/>
              </a:lnSpc>
              <a:spcAft>
                <a:spcPts val="451"/>
              </a:spcAft>
            </a:pPr>
            <a:r>
              <a:rPr lang="ru-RU" sz="1400" b="1" spc="-1" dirty="0">
                <a:solidFill>
                  <a:srgbClr val="235F6F"/>
                </a:solidFill>
                <a:ea typeface="Arial"/>
              </a:rPr>
              <a:t>Апробируемые базовые решения</a:t>
            </a:r>
            <a:endParaRPr lang="ru-RU" sz="1400" spc="-1" dirty="0">
              <a:solidFill>
                <a:srgbClr val="235F6F"/>
              </a:solidFill>
            </a:endParaRPr>
          </a:p>
          <a:p>
            <a:pPr marL="361950" lvl="1" indent="-180975">
              <a:lnSpc>
                <a:spcPct val="114000"/>
              </a:lnSpc>
              <a:buClr>
                <a:srgbClr val="0F45C7"/>
              </a:buClr>
              <a:buFont typeface="Arial" panose="020B0604020202020204" pitchFamily="34" charset="0"/>
              <a:buChar char="•"/>
            </a:pPr>
            <a:r>
              <a:rPr lang="ru-RU" sz="1400" spc="-1" dirty="0">
                <a:solidFill>
                  <a:srgbClr val="235F6F"/>
                </a:solidFill>
              </a:rPr>
              <a:t>Макет граничного шлюза</a:t>
            </a:r>
          </a:p>
          <a:p>
            <a:pPr marL="361950" lvl="1" indent="-180975">
              <a:lnSpc>
                <a:spcPct val="114000"/>
              </a:lnSpc>
              <a:buClr>
                <a:srgbClr val="0F45C7"/>
              </a:buClr>
              <a:buFont typeface="Arial" panose="020B0604020202020204" pitchFamily="34" charset="0"/>
              <a:buChar char="•"/>
            </a:pPr>
            <a:r>
              <a:rPr lang="ru-RU" sz="1400" spc="-1" dirty="0">
                <a:solidFill>
                  <a:srgbClr val="235F6F"/>
                </a:solidFill>
              </a:rPr>
              <a:t>Макеты оконечного устройства </a:t>
            </a:r>
          </a:p>
          <a:p>
            <a:pPr marL="361950" lvl="1" indent="-180975">
              <a:lnSpc>
                <a:spcPct val="114000"/>
              </a:lnSpc>
              <a:buClr>
                <a:srgbClr val="0F45C7"/>
              </a:buClr>
              <a:buFont typeface="Arial" panose="020B0604020202020204" pitchFamily="34" charset="0"/>
              <a:buChar char="•"/>
            </a:pPr>
            <a:r>
              <a:rPr lang="ru-RU" sz="1400" spc="-1" dirty="0">
                <a:solidFill>
                  <a:srgbClr val="235F6F"/>
                </a:solidFill>
              </a:rPr>
              <a:t>Макет датчика-газоанализатора </a:t>
            </a:r>
          </a:p>
          <a:p>
            <a:pPr marL="361950" lvl="1" indent="-180975">
              <a:lnSpc>
                <a:spcPct val="114000"/>
              </a:lnSpc>
              <a:buClr>
                <a:srgbClr val="0F45C7"/>
              </a:buClr>
              <a:buFont typeface="Arial" panose="020B0604020202020204" pitchFamily="34" charset="0"/>
              <a:buChar char="•"/>
            </a:pPr>
            <a:r>
              <a:rPr lang="ru-RU" sz="1400" spc="-1" dirty="0">
                <a:solidFill>
                  <a:srgbClr val="235F6F"/>
                </a:solidFill>
              </a:rPr>
              <a:t>Макет подсистемы облачных служб</a:t>
            </a:r>
          </a:p>
          <a:p>
            <a:pPr marL="361950" lvl="1" indent="-180975">
              <a:lnSpc>
                <a:spcPct val="114000"/>
              </a:lnSpc>
              <a:buClr>
                <a:srgbClr val="0F45C7"/>
              </a:buClr>
              <a:buFont typeface="Arial" panose="020B0604020202020204" pitchFamily="34" charset="0"/>
              <a:buChar char="•"/>
            </a:pPr>
            <a:r>
              <a:rPr lang="ru-RU" sz="1400" spc="-1" dirty="0">
                <a:solidFill>
                  <a:srgbClr val="235F6F"/>
                </a:solidFill>
              </a:rPr>
              <a:t>Макет подсистемы пользовательских сервисов</a:t>
            </a:r>
          </a:p>
        </p:txBody>
      </p:sp>
      <p:sp>
        <p:nvSpPr>
          <p:cNvPr id="344" name="CustomShape 7"/>
          <p:cNvSpPr/>
          <p:nvPr/>
        </p:nvSpPr>
        <p:spPr>
          <a:xfrm>
            <a:off x="388934" y="4229762"/>
            <a:ext cx="5913810" cy="134620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500" tIns="33750" rIns="67500" bIns="33750">
            <a:spAutoFit/>
          </a:bodyPr>
          <a:lstStyle/>
          <a:p>
            <a:pPr>
              <a:lnSpc>
                <a:spcPct val="114000"/>
              </a:lnSpc>
              <a:spcAft>
                <a:spcPts val="451"/>
              </a:spcAft>
            </a:pPr>
            <a:r>
              <a:rPr lang="ru-RU" sz="1400" b="1" spc="-1" dirty="0">
                <a:solidFill>
                  <a:srgbClr val="235F6F"/>
                </a:solidFill>
                <a:ea typeface="Arial"/>
              </a:rPr>
              <a:t>Апробируемые инициативные решения</a:t>
            </a:r>
            <a:endParaRPr lang="ru-RU" sz="1400" spc="-1" dirty="0">
              <a:solidFill>
                <a:srgbClr val="235F6F"/>
              </a:solidFill>
            </a:endParaRPr>
          </a:p>
          <a:p>
            <a:pPr marL="361950" lvl="1" indent="-214313">
              <a:lnSpc>
                <a:spcPct val="114000"/>
              </a:lnSpc>
              <a:buClr>
                <a:srgbClr val="0F45C7"/>
              </a:buClr>
              <a:buFont typeface="Arial" panose="020B0604020202020204" pitchFamily="34" charset="0"/>
              <a:buChar char="•"/>
            </a:pPr>
            <a:r>
              <a:rPr lang="ru-RU" sz="1400" spc="-1" dirty="0">
                <a:solidFill>
                  <a:srgbClr val="235F6F"/>
                </a:solidFill>
                <a:ea typeface="Arial"/>
              </a:rPr>
              <a:t>Датчики разработки АО «</a:t>
            </a:r>
            <a:r>
              <a:rPr lang="ru-RU" sz="1400" spc="-1" dirty="0" err="1">
                <a:solidFill>
                  <a:srgbClr val="235F6F"/>
                </a:solidFill>
                <a:ea typeface="Arial"/>
              </a:rPr>
              <a:t>Эксис</a:t>
            </a:r>
            <a:r>
              <a:rPr lang="ru-RU" sz="1400" spc="-1" dirty="0">
                <a:solidFill>
                  <a:srgbClr val="235F6F"/>
                </a:solidFill>
                <a:ea typeface="Arial"/>
              </a:rPr>
              <a:t>»</a:t>
            </a:r>
          </a:p>
          <a:p>
            <a:pPr marL="361950" lvl="1" indent="-214313">
              <a:lnSpc>
                <a:spcPct val="114000"/>
              </a:lnSpc>
              <a:buClr>
                <a:srgbClr val="0F45C7"/>
              </a:buClr>
              <a:buFont typeface="Arial" panose="020B0604020202020204" pitchFamily="34" charset="0"/>
              <a:buChar char="•"/>
            </a:pPr>
            <a:r>
              <a:rPr lang="ru-RU" sz="1400" spc="-1" dirty="0">
                <a:solidFill>
                  <a:srgbClr val="235F6F"/>
                </a:solidFill>
                <a:ea typeface="Arial"/>
              </a:rPr>
              <a:t>Измеритель состояния атмосферы разработки НИУ МИЭТ</a:t>
            </a:r>
            <a:endParaRPr lang="ru-RU" sz="1400" spc="-1" dirty="0">
              <a:solidFill>
                <a:srgbClr val="235F6F"/>
              </a:solidFill>
            </a:endParaRPr>
          </a:p>
          <a:p>
            <a:pPr marL="361950" lvl="1" indent="-214313">
              <a:lnSpc>
                <a:spcPct val="114000"/>
              </a:lnSpc>
              <a:buClr>
                <a:srgbClr val="0F45C7"/>
              </a:buClr>
              <a:buFont typeface="Arial" panose="020B0604020202020204" pitchFamily="34" charset="0"/>
              <a:buChar char="•"/>
            </a:pPr>
            <a:r>
              <a:rPr lang="ru-RU" sz="1400" spc="-1" dirty="0">
                <a:solidFill>
                  <a:srgbClr val="235F6F"/>
                </a:solidFill>
                <a:ea typeface="Arial"/>
              </a:rPr>
              <a:t>Межсетевой экран под управлением ЗОС АО «Лаборатория Касперского»</a:t>
            </a:r>
            <a:endParaRPr lang="ru-RU" sz="1400" spc="-1" dirty="0">
              <a:solidFill>
                <a:srgbClr val="235F6F"/>
              </a:solidFill>
            </a:endParaRPr>
          </a:p>
        </p:txBody>
      </p:sp>
      <p:sp>
        <p:nvSpPr>
          <p:cNvPr id="13" name="CustomShape 5">
            <a:extLst>
              <a:ext uri="{FF2B5EF4-FFF2-40B4-BE49-F238E27FC236}">
                <a16:creationId xmlns="" xmlns:a16="http://schemas.microsoft.com/office/drawing/2014/main" id="{BDC5495E-019C-4C45-8368-78BDB66DE74F}"/>
              </a:ext>
            </a:extLst>
          </p:cNvPr>
          <p:cNvSpPr/>
          <p:nvPr/>
        </p:nvSpPr>
        <p:spPr>
          <a:xfrm>
            <a:off x="399307" y="1334984"/>
            <a:ext cx="5913810" cy="134620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500" tIns="33750" rIns="67500" bIns="33750">
            <a:spAutoFit/>
          </a:bodyPr>
          <a:lstStyle/>
          <a:p>
            <a:pPr>
              <a:lnSpc>
                <a:spcPct val="114000"/>
              </a:lnSpc>
              <a:spcAft>
                <a:spcPts val="451"/>
              </a:spcAft>
            </a:pPr>
            <a:r>
              <a:rPr lang="ru-RU" sz="1400" b="1" spc="-1" dirty="0">
                <a:solidFill>
                  <a:srgbClr val="235F6F"/>
                </a:solidFill>
                <a:ea typeface="Arial"/>
              </a:rPr>
              <a:t>Площадки апробации</a:t>
            </a:r>
            <a:endParaRPr lang="ru-RU" sz="1400" spc="-1" dirty="0">
              <a:solidFill>
                <a:srgbClr val="235F6F"/>
              </a:solidFill>
            </a:endParaRPr>
          </a:p>
          <a:p>
            <a:pPr marL="361950" lvl="1" indent="-180975">
              <a:lnSpc>
                <a:spcPct val="114000"/>
              </a:lnSpc>
              <a:buClr>
                <a:srgbClr val="0F45C7"/>
              </a:buClr>
              <a:buFont typeface="Arial" panose="020B0604020202020204" pitchFamily="34" charset="0"/>
              <a:buChar char="•"/>
            </a:pPr>
            <a:r>
              <a:rPr lang="ru-RU" sz="1400" spc="-1" dirty="0">
                <a:solidFill>
                  <a:srgbClr val="235F6F"/>
                </a:solidFill>
              </a:rPr>
              <a:t>АО «ЗНТЦ», АО «Завод Протон» - электронная промышленность 2020 г.</a:t>
            </a:r>
          </a:p>
          <a:p>
            <a:pPr marL="361950" lvl="1" indent="-180975">
              <a:lnSpc>
                <a:spcPct val="114000"/>
              </a:lnSpc>
              <a:buClr>
                <a:srgbClr val="0F45C7"/>
              </a:buClr>
              <a:buFont typeface="Arial" panose="020B0604020202020204" pitchFamily="34" charset="0"/>
              <a:buChar char="•"/>
            </a:pPr>
            <a:r>
              <a:rPr lang="ru-RU" sz="1400" spc="-1" dirty="0">
                <a:solidFill>
                  <a:srgbClr val="235F6F"/>
                </a:solidFill>
              </a:rPr>
              <a:t>АО «СНИИП» - приборостроение и атомная энергетика 2021 г.</a:t>
            </a:r>
          </a:p>
          <a:p>
            <a:pPr marL="361950" lvl="1" indent="-180975">
              <a:lnSpc>
                <a:spcPct val="114000"/>
              </a:lnSpc>
              <a:buClr>
                <a:srgbClr val="0F45C7"/>
              </a:buClr>
              <a:buFont typeface="Arial" panose="020B0604020202020204" pitchFamily="34" charset="0"/>
              <a:buChar char="•"/>
            </a:pPr>
            <a:r>
              <a:rPr lang="ru-RU" sz="1400" spc="-1" dirty="0">
                <a:solidFill>
                  <a:srgbClr val="235F6F"/>
                </a:solidFill>
              </a:rPr>
              <a:t>Предприятия АО «Росатом», АО «РАСУ» – экологический мониторинг 2022 г.</a:t>
            </a:r>
          </a:p>
        </p:txBody>
      </p:sp>
    </p:spTree>
    <p:extLst>
      <p:ext uri="{BB962C8B-B14F-4D97-AF65-F5344CB8AC3E}">
        <p14:creationId xmlns:p14="http://schemas.microsoft.com/office/powerpoint/2010/main" val="21852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>
            <a:extLst>
              <a:ext uri="{FF2B5EF4-FFF2-40B4-BE49-F238E27FC236}">
                <a16:creationId xmlns="" xmlns:a16="http://schemas.microsoft.com/office/drawing/2014/main" id="{8BBF8CEB-854D-4C04-87CB-1B73879F6C87}"/>
              </a:ext>
            </a:extLst>
          </p:cNvPr>
          <p:cNvSpPr txBox="1">
            <a:spLocks/>
          </p:cNvSpPr>
          <p:nvPr/>
        </p:nvSpPr>
        <p:spPr>
          <a:xfrm>
            <a:off x="806896" y="80628"/>
            <a:ext cx="8229600" cy="652902"/>
          </a:xfrm>
          <a:prstGeom prst="rect">
            <a:avLst/>
          </a:prstGeom>
          <a:solidFill>
            <a:srgbClr val="0F85BE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ru-RU" sz="2700" spc="-1" dirty="0">
                <a:ea typeface="Arial"/>
              </a:rPr>
              <a:t>Интеграция с АСКРО АО «СНИИП»</a:t>
            </a:r>
            <a:endParaRPr lang="ru-RU" sz="2700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C2241E8-8746-46D2-AD51-06EFF2B04E4F}"/>
              </a:ext>
            </a:extLst>
          </p:cNvPr>
          <p:cNvSpPr txBox="1"/>
          <p:nvPr/>
        </p:nvSpPr>
        <p:spPr>
          <a:xfrm>
            <a:off x="647564" y="4437112"/>
            <a:ext cx="79928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Апробированное решение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Информационный обмен ПОС – АСКРО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Защищенное соединение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MQTT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, авторизация, шифрование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Импорт данных АСКРО в общую базу данных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Панельный пользовательский интерфейс ППС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Визуализация мощности амбиентного эквивалента дозы гамма-излучения</a:t>
            </a:r>
          </a:p>
          <a:p>
            <a:endParaRPr lang="en-US" sz="16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Модернизация –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расширенная телеметрия, картография, интеграция с контроллером управления</a:t>
            </a:r>
            <a:endParaRPr lang="ru-RU" sz="16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accent1">
                  <a:lumMod val="50000"/>
                </a:schemeClr>
              </a:solidFill>
            </a:endParaRPr>
          </a:p>
          <a:p>
            <a:pPr lvl="0"/>
            <a:endParaRPr lang="ru-RU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6905A5A-40F3-4526-AABE-889A5176943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916" y="1568214"/>
            <a:ext cx="4752528" cy="306677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4CE5DA37-3156-468F-83F9-C6C4CF1F1895}"/>
              </a:ext>
            </a:extLst>
          </p:cNvPr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"/>
                    </a14:imgEffect>
                    <a14:imgEffect>
                      <a14:brightnessContrast bright="18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676" y="1738550"/>
            <a:ext cx="1550402" cy="255454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7" name="CustomShape 3">
            <a:extLst>
              <a:ext uri="{FF2B5EF4-FFF2-40B4-BE49-F238E27FC236}">
                <a16:creationId xmlns="" xmlns:a16="http://schemas.microsoft.com/office/drawing/2014/main" id="{54057D28-C1F6-4034-BDCE-2D455BE5A28B}"/>
              </a:ext>
            </a:extLst>
          </p:cNvPr>
          <p:cNvSpPr/>
          <p:nvPr/>
        </p:nvSpPr>
        <p:spPr>
          <a:xfrm>
            <a:off x="806896" y="870571"/>
            <a:ext cx="8229600" cy="56060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500" tIns="33750" rIns="67500" bIns="3375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spc="-1" dirty="0">
                <a:solidFill>
                  <a:srgbClr val="235F6F"/>
                </a:solidFill>
                <a:ea typeface="Arial"/>
              </a:rPr>
              <a:t>Результаты работ по интеграции</a:t>
            </a:r>
            <a:r>
              <a:rPr lang="en-US" sz="1600" b="1" spc="-1" dirty="0">
                <a:solidFill>
                  <a:srgbClr val="235F6F"/>
                </a:solidFill>
                <a:ea typeface="Arial"/>
              </a:rPr>
              <a:t> </a:t>
            </a:r>
            <a:r>
              <a:rPr lang="ru-RU" sz="1600" b="1" spc="-1" dirty="0">
                <a:solidFill>
                  <a:srgbClr val="235F6F"/>
                </a:solidFill>
                <a:ea typeface="Arial"/>
              </a:rPr>
              <a:t>в Платформу данных от автоматизированной системы контроля радиационной обстановки</a:t>
            </a:r>
            <a:endParaRPr lang="ru-RU" sz="1600" spc="-1" dirty="0">
              <a:solidFill>
                <a:srgbClr val="235F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50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>
            <a:extLst>
              <a:ext uri="{FF2B5EF4-FFF2-40B4-BE49-F238E27FC236}">
                <a16:creationId xmlns="" xmlns:a16="http://schemas.microsoft.com/office/drawing/2014/main" id="{8BBF8CEB-854D-4C04-87CB-1B73879F6C87}"/>
              </a:ext>
            </a:extLst>
          </p:cNvPr>
          <p:cNvSpPr txBox="1">
            <a:spLocks/>
          </p:cNvSpPr>
          <p:nvPr/>
        </p:nvSpPr>
        <p:spPr>
          <a:xfrm>
            <a:off x="806896" y="80627"/>
            <a:ext cx="8229600" cy="789943"/>
          </a:xfrm>
          <a:prstGeom prst="rect">
            <a:avLst/>
          </a:prstGeom>
          <a:solidFill>
            <a:srgbClr val="0F85BE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ru-RU" sz="2700" spc="-1" dirty="0">
                <a:ea typeface="Arial"/>
              </a:rPr>
              <a:t>Интеграция </a:t>
            </a:r>
            <a:r>
              <a:rPr lang="ru-RU" sz="2700" spc="-1" dirty="0" smtClean="0">
                <a:ea typeface="Arial"/>
              </a:rPr>
              <a:t>составных </a:t>
            </a:r>
            <a:r>
              <a:rPr lang="ru-RU" sz="2700" spc="-1" dirty="0">
                <a:ea typeface="Arial"/>
              </a:rPr>
              <a:t>частей Платформы </a:t>
            </a:r>
          </a:p>
          <a:p>
            <a:pPr algn="r"/>
            <a:r>
              <a:rPr lang="ru-RU" sz="2700" spc="-1" dirty="0">
                <a:ea typeface="Arial"/>
              </a:rPr>
              <a:t>с ПРК АО «СНИИП»</a:t>
            </a:r>
            <a:endParaRPr lang="ru-RU" sz="2700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C2241E8-8746-46D2-AD51-06EFF2B04E4F}"/>
              </a:ext>
            </a:extLst>
          </p:cNvPr>
          <p:cNvSpPr txBox="1"/>
          <p:nvPr/>
        </p:nvSpPr>
        <p:spPr>
          <a:xfrm>
            <a:off x="806896" y="1520788"/>
            <a:ext cx="457057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Направления интеграции</a:t>
            </a:r>
            <a:endParaRPr lang="en-US" sz="1600" b="1" dirty="0">
              <a:solidFill>
                <a:schemeClr val="accent1">
                  <a:lumMod val="50000"/>
                </a:schemeClr>
              </a:solidFill>
            </a:endParaRPr>
          </a:p>
          <a:p>
            <a:pPr lvl="0" algn="just"/>
            <a:endParaRPr lang="ru-RU" sz="16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расширение номенклатуры подключаемых к ПРК сенсоров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использование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хроматографического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газоанализатора для возможности проведения точных измерений концентрации контролируемых газов и соединений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применение граничных шлюзов для развертывания  беспроводных сетей датчиков с радиусом в несколько километров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контроль направления и скорости ветра метеостанцией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подключение к ОУ газоанализаторов отечественных производителей, устройства накопления и обработки информации УНО-280Р, управляющего контроллера поста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разработка модулей  отображения показаний на дисплее информационного табло</a:t>
            </a:r>
          </a:p>
          <a:p>
            <a:pPr lvl="0" algn="just"/>
            <a:endParaRPr lang="ru-RU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CustomShape 3">
            <a:extLst>
              <a:ext uri="{FF2B5EF4-FFF2-40B4-BE49-F238E27FC236}">
                <a16:creationId xmlns="" xmlns:a16="http://schemas.microsoft.com/office/drawing/2014/main" id="{D0F63576-8F36-4385-AB1B-C2F9FE1E0B35}"/>
              </a:ext>
            </a:extLst>
          </p:cNvPr>
          <p:cNvSpPr/>
          <p:nvPr/>
        </p:nvSpPr>
        <p:spPr>
          <a:xfrm>
            <a:off x="790864" y="1023100"/>
            <a:ext cx="8229600" cy="3451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500" tIns="33750" rIns="67500" bIns="33750">
            <a:spAutoFit/>
          </a:bodyPr>
          <a:lstStyle/>
          <a:p>
            <a:pPr algn="r">
              <a:lnSpc>
                <a:spcPct val="100000"/>
              </a:lnSpc>
            </a:pPr>
            <a:r>
              <a:rPr lang="ru-RU" b="1" spc="-1" dirty="0">
                <a:solidFill>
                  <a:srgbClr val="235F6F"/>
                </a:solidFill>
                <a:ea typeface="Arial"/>
              </a:rPr>
              <a:t>Посты радиационного контроля АО «СНИИП»</a:t>
            </a:r>
            <a:endParaRPr lang="ru-RU" spc="-1" dirty="0">
              <a:solidFill>
                <a:srgbClr val="235F6F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DF698996-5B6B-4E76-8298-C6D6F02A43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6136" y="3028145"/>
            <a:ext cx="2868210" cy="252515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9A551BAF-8611-4735-B812-BBFC1BA50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6921" y="1843381"/>
            <a:ext cx="2095500" cy="7239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8775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D91F692-61A7-41ED-9502-AB8D6788E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ru-RU" sz="2700" dirty="0"/>
              <a:t>Модульный пост мониторинга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4E2191CD-3B30-4AF6-84D9-FA3F9A692AD3}"/>
              </a:ext>
            </a:extLst>
          </p:cNvPr>
          <p:cNvSpPr/>
          <p:nvPr/>
        </p:nvSpPr>
        <p:spPr>
          <a:xfrm>
            <a:off x="380220" y="756018"/>
            <a:ext cx="86202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Модульный пост мониторинга климатически активных газов, радиационной обстановки и метеорологических параметров АО «РАСУ» с интегрированными элементами Платформы НИУ МИЭТ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736BA8DC-5544-49C2-9C4E-D730E8728023}"/>
              </a:ext>
            </a:extLst>
          </p:cNvPr>
          <p:cNvSpPr/>
          <p:nvPr/>
        </p:nvSpPr>
        <p:spPr>
          <a:xfrm>
            <a:off x="5293190" y="2060848"/>
            <a:ext cx="3713825" cy="5032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Основные преимущества</a:t>
            </a:r>
          </a:p>
          <a:p>
            <a:pPr marL="585788" lvl="1" indent="-128588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Автономность</a:t>
            </a:r>
          </a:p>
          <a:p>
            <a:pPr marL="585788" lvl="1" indent="-128588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Модульность конструкции</a:t>
            </a:r>
          </a:p>
          <a:p>
            <a:pPr marL="585788" lvl="1" indent="-128588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Высокая локация в отрасли</a:t>
            </a:r>
          </a:p>
          <a:p>
            <a:pPr marL="585788" lvl="1" indent="-128588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Арктическое и тропическое исполнение, в т.ч. морское базирование</a:t>
            </a:r>
          </a:p>
          <a:p>
            <a:pPr marL="585788" lvl="1" indent="-128588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Измерение уровней ионизирующего излучения и активности различных сред</a:t>
            </a:r>
          </a:p>
          <a:p>
            <a:pPr marL="585788" lvl="1" indent="-128588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Измерение концентрации компонентов в воздушной среде</a:t>
            </a:r>
          </a:p>
          <a:p>
            <a:pPr marL="585788" lvl="1" indent="-128588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Индивидуальный дозиметрический контроль</a:t>
            </a:r>
          </a:p>
          <a:p>
            <a:pPr marL="585788" lvl="1" indent="-128588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Расширенный набор контролируемых показателей с использованием внешних сенсоров</a:t>
            </a:r>
          </a:p>
          <a:p>
            <a:pPr marL="585788" lvl="1" indent="-128588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Контроль распределенных территорий</a:t>
            </a:r>
          </a:p>
          <a:p>
            <a:pPr marL="585788" lvl="1" indent="-128588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Интеграция с Платформой НИУ МИЭТ</a:t>
            </a:r>
          </a:p>
          <a:p>
            <a:endParaRPr lang="ru-RU" sz="900" dirty="0">
              <a:solidFill>
                <a:schemeClr val="accent1">
                  <a:lumMod val="50000"/>
                </a:schemeClr>
              </a:solidFill>
              <a:latin typeface="Lab Grotesque Bold"/>
            </a:endParaRPr>
          </a:p>
          <a:p>
            <a:pPr marL="128588" indent="-128588">
              <a:buFont typeface="Arial" panose="020B0604020202020204" pitchFamily="34" charset="0"/>
              <a:buChar char="•"/>
            </a:pPr>
            <a:endParaRPr lang="ru-RU" sz="900" dirty="0">
              <a:solidFill>
                <a:schemeClr val="accent1">
                  <a:lumMod val="50000"/>
                </a:schemeClr>
              </a:solidFill>
              <a:latin typeface="Lab Grotesque Bold"/>
            </a:endParaRPr>
          </a:p>
          <a:p>
            <a:pPr marL="128588" indent="-128588">
              <a:buFont typeface="Arial" panose="020B0604020202020204" pitchFamily="34" charset="0"/>
              <a:buChar char="•"/>
            </a:pPr>
            <a:endParaRPr lang="ru-RU" sz="900" dirty="0">
              <a:solidFill>
                <a:schemeClr val="accent1">
                  <a:lumMod val="50000"/>
                </a:schemeClr>
              </a:solidFill>
              <a:latin typeface="Lab Grotesque Bold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EE3D519F-0485-4D1A-91AF-18FCD8A7B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220" y="2060848"/>
            <a:ext cx="5241268" cy="38524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C81A98F-AAC6-457A-8626-A5901563C562}"/>
              </a:ext>
            </a:extLst>
          </p:cNvPr>
          <p:cNvSpPr txBox="1"/>
          <p:nvPr/>
        </p:nvSpPr>
        <p:spPr>
          <a:xfrm>
            <a:off x="397554" y="1625810"/>
            <a:ext cx="84589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Онлайн мониторинг климатически активных газов, спектрометрия радиоактивного излучения, сбор и анализ проб осадков и снятие метеорологических данных на удаленном объекте в автономном режиме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77D1150B-C49F-430F-9DF6-876A9274E7AA}"/>
              </a:ext>
            </a:extLst>
          </p:cNvPr>
          <p:cNvSpPr txBox="1"/>
          <p:nvPr/>
        </p:nvSpPr>
        <p:spPr>
          <a:xfrm>
            <a:off x="503548" y="6076681"/>
            <a:ext cx="51179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chemeClr val="accent1">
                    <a:lumMod val="50000"/>
                  </a:schemeClr>
                </a:solidFill>
              </a:rPr>
              <a:t>Э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</a:rPr>
              <a:t>комониторинг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, радиоконтроль, метеорология</a:t>
            </a:r>
          </a:p>
        </p:txBody>
      </p:sp>
    </p:spTree>
    <p:extLst>
      <p:ext uri="{BB962C8B-B14F-4D97-AF65-F5344CB8AC3E}">
        <p14:creationId xmlns:p14="http://schemas.microsoft.com/office/powerpoint/2010/main" val="193329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3E7E8988-1AA0-4CD1-BF0A-EAA9221574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852936"/>
            <a:ext cx="3306745" cy="280161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4" name="Rectangle 98">
            <a:extLst>
              <a:ext uri="{FF2B5EF4-FFF2-40B4-BE49-F238E27FC236}">
                <a16:creationId xmlns="" xmlns:a16="http://schemas.microsoft.com/office/drawing/2014/main" id="{5F2FDAC5-252A-4CC0-93DA-246CE5FC46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45" y="1160748"/>
            <a:ext cx="8443152" cy="885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995" tIns="48497" rIns="96995" bIns="48497" numCol="1" rtlCol="0" anchor="t" anchorCtr="0" compatLnSpc="1">
            <a:prstTxWarp prst="textNoShape">
              <a:avLst/>
            </a:prstTxWarp>
            <a:spAutoFit/>
          </a:bodyPr>
          <a:lstStyle>
            <a:lvl1pPr algn="ctr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1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69927" eaLnBrk="0" fontAlgn="base" hangingPunct="0">
              <a:lnSpc>
                <a:spcPct val="120000"/>
              </a:lnSpc>
              <a:spcAft>
                <a:spcPct val="0"/>
              </a:spcAft>
            </a:pPr>
            <a:r>
              <a:rPr lang="ru-RU" altLang="ru-RU" sz="1600" b="1" dirty="0">
                <a:solidFill>
                  <a:srgbClr val="235F6F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Назначение</a:t>
            </a:r>
            <a:endParaRPr lang="ru-RU" altLang="ru-RU" sz="1600" dirty="0">
              <a:solidFill>
                <a:srgbClr val="235F6F"/>
              </a:solidFill>
              <a:latin typeface="+mn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62000" algn="just" defTabSz="969927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</a:pPr>
            <a:r>
              <a:rPr lang="ru-RU" altLang="ru-RU" sz="1600" dirty="0">
                <a:solidFill>
                  <a:srgbClr val="235F6F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организация технической инфраструктуры сбора и анализа сенсорной информации для автоматизации промышленных предприятий, энергетики, сельского хозяйства, ЖКХ и т.д.</a:t>
            </a:r>
          </a:p>
        </p:txBody>
      </p:sp>
      <p:sp>
        <p:nvSpPr>
          <p:cNvPr id="18" name="Rectangle 98">
            <a:extLst>
              <a:ext uri="{FF2B5EF4-FFF2-40B4-BE49-F238E27FC236}">
                <a16:creationId xmlns="" xmlns:a16="http://schemas.microsoft.com/office/drawing/2014/main" id="{A7907203-F927-4393-910A-159A99058F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44" y="2046597"/>
            <a:ext cx="4824535" cy="4667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995" tIns="48497" rIns="96995" bIns="48497" numCol="1" rtlCol="0" anchor="t" anchorCtr="0" compatLnSpc="1">
            <a:prstTxWarp prst="textNoShape">
              <a:avLst/>
            </a:prstTxWarp>
            <a:spAutoFit/>
          </a:bodyPr>
          <a:lstStyle>
            <a:lvl1pPr algn="ctr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1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69927" eaLnBrk="0" fontAlgn="base" hangingPunct="0">
              <a:lnSpc>
                <a:spcPct val="120000"/>
              </a:lnSpc>
              <a:spcAft>
                <a:spcPct val="0"/>
              </a:spcAft>
            </a:pPr>
            <a:r>
              <a:rPr lang="ru-RU" altLang="ru-RU" sz="1600" b="1" dirty="0">
                <a:solidFill>
                  <a:srgbClr val="235F6F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Ключевые особенности</a:t>
            </a:r>
          </a:p>
          <a:p>
            <a:pPr marL="214313" indent="-214313" algn="just" defTabSz="969927" eaLnBrk="0" fontAlgn="base" hangingPunct="0">
              <a:lnSpc>
                <a:spcPct val="100000"/>
              </a:lnSpc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 sz="1400" dirty="0">
                <a:solidFill>
                  <a:srgbClr val="235F6F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универсальное применение</a:t>
            </a:r>
          </a:p>
          <a:p>
            <a:pPr marL="214313" indent="-214313" algn="just" defTabSz="969927" eaLnBrk="0" fontAlgn="base" hangingPunct="0">
              <a:lnSpc>
                <a:spcPct val="100000"/>
              </a:lnSpc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 sz="1400" dirty="0">
                <a:solidFill>
                  <a:srgbClr val="235F6F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модульная архитектура с возможностью масштабирования</a:t>
            </a:r>
          </a:p>
          <a:p>
            <a:pPr marL="214313" indent="-214313" algn="just" defTabSz="969927" eaLnBrk="0" fontAlgn="base" hangingPunct="0">
              <a:lnSpc>
                <a:spcPct val="100000"/>
              </a:lnSpc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 sz="1400" dirty="0">
                <a:solidFill>
                  <a:srgbClr val="235F6F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поддержка </a:t>
            </a:r>
            <a:r>
              <a:rPr lang="ru-RU" altLang="ru-RU" sz="1400" dirty="0">
                <a:solidFill>
                  <a:srgbClr val="235F6F"/>
                </a:solidFill>
                <a:latin typeface="+mn-lt"/>
                <a:cs typeface="Arial" panose="020B0604020202020204" pitchFamily="34" charset="0"/>
              </a:rPr>
              <a:t>основных интерфейсов разнородных сенсоров</a:t>
            </a:r>
          </a:p>
          <a:p>
            <a:pPr marL="214313" indent="-214313" algn="just" defTabSz="969927" eaLnBrk="0" fontAlgn="base" hangingPunct="0">
              <a:lnSpc>
                <a:spcPct val="100000"/>
              </a:lnSpc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 sz="1400" dirty="0">
                <a:solidFill>
                  <a:srgbClr val="235F6F"/>
                </a:solidFill>
                <a:latin typeface="+mn-lt"/>
                <a:cs typeface="Arial" panose="020B0604020202020204" pitchFamily="34" charset="0"/>
              </a:rPr>
              <a:t>собственные  разработки для метеорологии, хроматографического анализа газов</a:t>
            </a:r>
          </a:p>
          <a:p>
            <a:pPr marL="214313" indent="-214313" algn="just" defTabSz="969927" eaLnBrk="0" fontAlgn="base" hangingPunct="0">
              <a:lnSpc>
                <a:spcPct val="100000"/>
              </a:lnSpc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35F6F"/>
                </a:solidFill>
                <a:latin typeface="+mn-lt"/>
              </a:rPr>
              <a:t>применение отечественной элементной базы и программного обеспечения</a:t>
            </a:r>
          </a:p>
          <a:p>
            <a:pPr marL="214313" indent="-214313" algn="just" defTabSz="969927" eaLnBrk="0" fontAlgn="base" hangingPunct="0">
              <a:lnSpc>
                <a:spcPct val="100000"/>
              </a:lnSpc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 sz="1400" dirty="0">
                <a:solidFill>
                  <a:srgbClr val="235F6F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поддержка проводной и беспроводной передачи данных</a:t>
            </a:r>
          </a:p>
          <a:p>
            <a:pPr marL="214313" indent="-214313" algn="just" defTabSz="969927" eaLnBrk="0" fontAlgn="base" hangingPunct="0">
              <a:lnSpc>
                <a:spcPct val="100000"/>
              </a:lnSpc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 sz="1400" dirty="0">
                <a:solidFill>
                  <a:srgbClr val="235F6F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зона покрытия одного граничного шлюза</a:t>
            </a:r>
            <a:r>
              <a:rPr lang="en-US" altLang="ru-RU" sz="1400" dirty="0">
                <a:solidFill>
                  <a:srgbClr val="235F6F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ru-RU" altLang="ru-RU" sz="1400" dirty="0">
                <a:solidFill>
                  <a:srgbClr val="235F6F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базовой станции) беспроводной сети – 2 км</a:t>
            </a:r>
            <a:r>
              <a:rPr lang="en-US" altLang="ru-RU" sz="1400" dirty="0">
                <a:solidFill>
                  <a:srgbClr val="235F6F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altLang="ru-RU" sz="1400" dirty="0">
                <a:solidFill>
                  <a:srgbClr val="235F6F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для городской застройки</a:t>
            </a:r>
          </a:p>
          <a:p>
            <a:pPr marL="214313" indent="-214313" algn="just" defTabSz="969927" eaLnBrk="0" fontAlgn="base" hangingPunct="0">
              <a:lnSpc>
                <a:spcPct val="100000"/>
              </a:lnSpc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 sz="1400" dirty="0">
                <a:solidFill>
                  <a:srgbClr val="235F6F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интеграция со сторонними системами</a:t>
            </a:r>
          </a:p>
          <a:p>
            <a:pPr marL="214313" indent="-214313" algn="just" defTabSz="969927" eaLnBrk="0" fontAlgn="base" hangingPunct="0">
              <a:lnSpc>
                <a:spcPct val="100000"/>
              </a:lnSpc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 sz="1400" dirty="0">
                <a:solidFill>
                  <a:srgbClr val="235F6F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отечественное решение 6 уровня доверия для объектов критической информационной инфраструктуры 3 категории</a:t>
            </a:r>
          </a:p>
          <a:p>
            <a:pPr marL="214313" indent="-214313" algn="just" defTabSz="969927" eaLnBrk="0" fontAlgn="base" hangingPunct="0">
              <a:lnSpc>
                <a:spcPct val="100000"/>
              </a:lnSpc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 sz="1400" dirty="0">
                <a:solidFill>
                  <a:srgbClr val="235F6F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регистрация в едином реестре российских программ для ЭВМ и БД</a:t>
            </a:r>
          </a:p>
          <a:p>
            <a:pPr marL="214313" indent="-214313" algn="l" defTabSz="969927" eaLnBrk="0" fontAlgn="base" hangingPunct="0">
              <a:lnSpc>
                <a:spcPct val="120000"/>
              </a:lnSpc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ru-RU" altLang="ru-RU" sz="1050" dirty="0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827584" y="77386"/>
            <a:ext cx="8229600" cy="945936"/>
          </a:xfrm>
        </p:spPr>
        <p:txBody>
          <a:bodyPr>
            <a:noAutofit/>
          </a:bodyPr>
          <a:lstStyle/>
          <a:p>
            <a:pPr algn="r">
              <a:lnSpc>
                <a:spcPts val="3000"/>
              </a:lnSpc>
            </a:pPr>
            <a:r>
              <a:rPr lang="en-US" altLang="ru-RU" sz="2700" b="1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en-US" altLang="ru-RU" sz="2700" b="1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altLang="ru-RU" sz="27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Доверенная Платформа</a:t>
            </a:r>
            <a:r>
              <a:rPr lang="en-US" altLang="ru-RU" sz="27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en-US" altLang="ru-RU" sz="27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altLang="ru-RU" sz="2700" dirty="0">
                <a:latin typeface="Century Gothic" panose="020B0502020202020204" pitchFamily="34" charset="0"/>
                <a:cs typeface="Arial" panose="020B0604020202020204" pitchFamily="34" charset="0"/>
              </a:rPr>
              <a:t>сбора и обработки сенсорной информации</a:t>
            </a:r>
            <a:r>
              <a:rPr lang="ru-RU" altLang="ru-RU" sz="2700" b="1" dirty="0">
                <a:solidFill>
                  <a:srgbClr val="244299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2700" b="1" dirty="0">
                <a:solidFill>
                  <a:srgbClr val="244299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</a:br>
            <a:endParaRPr lang="ru-RU" sz="27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5964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06896" y="80628"/>
            <a:ext cx="8229600" cy="634082"/>
          </a:xfrm>
        </p:spPr>
        <p:txBody>
          <a:bodyPr>
            <a:noAutofit/>
          </a:bodyPr>
          <a:lstStyle/>
          <a:p>
            <a:pPr algn="r"/>
            <a:r>
              <a:rPr lang="ru-RU" sz="2700" dirty="0">
                <a:cs typeface="Calibri" panose="020F0502020204030204" pitchFamily="34" charset="0"/>
              </a:rPr>
              <a:t>Архитектура и перспективы</a:t>
            </a:r>
            <a:endParaRPr lang="ru-RU" sz="2700" dirty="0">
              <a:latin typeface="Century Gothic" panose="020B0502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46EED827-CEC2-415E-AF47-5CC415A04CF4}"/>
              </a:ext>
            </a:extLst>
          </p:cNvPr>
          <p:cNvSpPr/>
          <p:nvPr/>
        </p:nvSpPr>
        <p:spPr>
          <a:xfrm>
            <a:off x="16365" y="5013176"/>
            <a:ext cx="2375756" cy="1198579"/>
          </a:xfrm>
          <a:prstGeom prst="rect">
            <a:avLst/>
          </a:prstGeom>
        </p:spPr>
        <p:txBody>
          <a:bodyPr wrap="square" lIns="68580" tIns="34290" rIns="68580" bIns="34290" anchor="t">
            <a:spAutoFit/>
          </a:bodyPr>
          <a:lstStyle/>
          <a:p>
            <a:pPr marL="257175" indent="-257175" algn="r">
              <a:lnSpc>
                <a:spcPts val="165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235F6F"/>
                </a:solidFill>
                <a:latin typeface="Calibri"/>
                <a:cs typeface="Calibri"/>
              </a:rPr>
              <a:t>Доверие</a:t>
            </a:r>
          </a:p>
          <a:p>
            <a:pPr marL="257175" indent="-257175" algn="r">
              <a:lnSpc>
                <a:spcPts val="165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235F6F"/>
                </a:solidFill>
                <a:latin typeface="Calibri"/>
              </a:rPr>
              <a:t>Информационная </a:t>
            </a:r>
          </a:p>
          <a:p>
            <a:pPr algn="r">
              <a:lnSpc>
                <a:spcPts val="1650"/>
              </a:lnSpc>
            </a:pPr>
            <a:r>
              <a:rPr lang="ru-RU" sz="1600" dirty="0">
                <a:solidFill>
                  <a:srgbClr val="235F6F"/>
                </a:solidFill>
                <a:latin typeface="Calibri"/>
              </a:rPr>
              <a:t>безопасность</a:t>
            </a:r>
          </a:p>
          <a:p>
            <a:pPr marL="257175" indent="-257175" algn="r">
              <a:lnSpc>
                <a:spcPts val="165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235F6F"/>
                </a:solidFill>
                <a:latin typeface="Calibri"/>
              </a:rPr>
              <a:t>Узловая, локальная </a:t>
            </a:r>
          </a:p>
          <a:p>
            <a:pPr algn="r">
              <a:lnSpc>
                <a:spcPts val="1650"/>
              </a:lnSpc>
            </a:pPr>
            <a:r>
              <a:rPr lang="ru-RU" sz="1600" dirty="0">
                <a:solidFill>
                  <a:srgbClr val="235F6F"/>
                </a:solidFill>
                <a:latin typeface="Calibri"/>
              </a:rPr>
              <a:t>и глобальная реализации</a:t>
            </a:r>
          </a:p>
          <a:p>
            <a:pPr marL="257175" indent="-257175" algn="r">
              <a:lnSpc>
                <a:spcPts val="165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235F6F"/>
                </a:solidFill>
                <a:latin typeface="Calibri"/>
              </a:rPr>
              <a:t>Интеграция на </a:t>
            </a:r>
          </a:p>
          <a:p>
            <a:pPr algn="r">
              <a:lnSpc>
                <a:spcPts val="1650"/>
              </a:lnSpc>
            </a:pPr>
            <a:r>
              <a:rPr lang="ru-RU" sz="1600" dirty="0">
                <a:solidFill>
                  <a:srgbClr val="235F6F"/>
                </a:solidFill>
                <a:latin typeface="Calibri"/>
              </a:rPr>
              <a:t>всех уровнях</a:t>
            </a:r>
          </a:p>
        </p:txBody>
      </p:sp>
      <p:sp>
        <p:nvSpPr>
          <p:cNvPr id="10" name="CustomShape 5">
            <a:extLst>
              <a:ext uri="{FF2B5EF4-FFF2-40B4-BE49-F238E27FC236}">
                <a16:creationId xmlns="" xmlns:a16="http://schemas.microsoft.com/office/drawing/2014/main" id="{603A9C1D-A8A3-42B8-8027-9716ADD29181}"/>
              </a:ext>
            </a:extLst>
          </p:cNvPr>
          <p:cNvSpPr/>
          <p:nvPr/>
        </p:nvSpPr>
        <p:spPr>
          <a:xfrm>
            <a:off x="168865" y="4534092"/>
            <a:ext cx="2083657" cy="3268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500" tIns="33750" rIns="67500" bIns="33750" anchor="t"/>
          <a:lstStyle/>
          <a:p>
            <a:r>
              <a:rPr lang="ru-RU" sz="1600" b="1" spc="-1" dirty="0">
                <a:solidFill>
                  <a:srgbClr val="235F6F"/>
                </a:solidFill>
                <a:latin typeface="Calibri"/>
              </a:rPr>
              <a:t>Особенности</a:t>
            </a:r>
            <a:endParaRPr lang="ru-RU" sz="1600" spc="-1" dirty="0">
              <a:solidFill>
                <a:srgbClr val="235F6F"/>
              </a:solidFill>
              <a:latin typeface="Calibri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F47BF21D-FB50-40C1-8FCA-CD18366D1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660" y="836712"/>
            <a:ext cx="7463475" cy="564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18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Заголовок 551"/>
          <p:cNvSpPr>
            <a:spLocks noGrp="1"/>
          </p:cNvSpPr>
          <p:nvPr>
            <p:ph type="title" idx="4294967295"/>
          </p:nvPr>
        </p:nvSpPr>
        <p:spPr>
          <a:xfrm>
            <a:off x="806896" y="80628"/>
            <a:ext cx="8229600" cy="634082"/>
          </a:xfrm>
        </p:spPr>
        <p:txBody>
          <a:bodyPr>
            <a:noAutofit/>
          </a:bodyPr>
          <a:lstStyle/>
          <a:p>
            <a:pPr algn="r"/>
            <a:r>
              <a:rPr lang="ru-RU" sz="2700" dirty="0">
                <a:latin typeface="Century Gothic" panose="020B0502020202020204" pitchFamily="34" charset="0"/>
                <a:cs typeface="Calibri" panose="020F0502020204030204" pitchFamily="34" charset="0"/>
              </a:rPr>
              <a:t>Программная составляющая</a:t>
            </a:r>
            <a:endParaRPr lang="ru-RU" sz="2700" dirty="0">
              <a:latin typeface="Century Gothic" panose="020B0502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00EA9B0B-5E78-44D5-8196-A25CBE4A7B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532" y="1016732"/>
            <a:ext cx="8532948" cy="536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24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5B9B44D-1930-4AE8-8977-0A4940B5477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91580" y="96692"/>
            <a:ext cx="8229600" cy="568483"/>
          </a:xfrm>
        </p:spPr>
        <p:txBody>
          <a:bodyPr>
            <a:noAutofit/>
          </a:bodyPr>
          <a:lstStyle/>
          <a:p>
            <a:pPr algn="r">
              <a:lnSpc>
                <a:spcPts val="3000"/>
              </a:lnSpc>
            </a:pPr>
            <a:r>
              <a:rPr lang="ru-RU" sz="2700" dirty="0">
                <a:latin typeface="Century Gothic" panose="020B0502020202020204" pitchFamily="34" charset="0"/>
              </a:rPr>
              <a:t>Подсистема пользовательских сервисов</a:t>
            </a:r>
          </a:p>
        </p:txBody>
      </p:sp>
      <p:pic>
        <p:nvPicPr>
          <p:cNvPr id="4" name="image14.jpeg">
            <a:extLst>
              <a:ext uri="{FF2B5EF4-FFF2-40B4-BE49-F238E27FC236}">
                <a16:creationId xmlns="" xmlns:a16="http://schemas.microsoft.com/office/drawing/2014/main" id="{925F0552-AC33-4CBC-A738-00BEAC6A327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0324" y="818290"/>
            <a:ext cx="2456482" cy="14585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860C9BE0-6BFA-4F6E-82DA-1C57DD2FAC75}"/>
              </a:ext>
            </a:extLst>
          </p:cNvPr>
          <p:cNvSpPr/>
          <p:nvPr/>
        </p:nvSpPr>
        <p:spPr>
          <a:xfrm>
            <a:off x="2926080" y="872716"/>
            <a:ext cx="3968872" cy="3935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450"/>
              </a:spcAft>
            </a:pPr>
            <a:r>
              <a:rPr lang="ru-RU" b="1" dirty="0">
                <a:solidFill>
                  <a:srgbClr val="235F6F"/>
                </a:solidFill>
              </a:rPr>
              <a:t>Характеристики</a:t>
            </a:r>
            <a:endParaRPr lang="ru-RU" dirty="0">
              <a:solidFill>
                <a:srgbClr val="235F6F"/>
              </a:solidFill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35F6F"/>
                </a:solidFill>
              </a:rPr>
              <a:t>W</a:t>
            </a:r>
            <a:r>
              <a:rPr lang="ru-RU" sz="1600" dirty="0" err="1">
                <a:solidFill>
                  <a:srgbClr val="235F6F"/>
                </a:solidFill>
              </a:rPr>
              <a:t>eb</a:t>
            </a:r>
            <a:r>
              <a:rPr lang="ru-RU" sz="1600" dirty="0">
                <a:solidFill>
                  <a:srgbClr val="235F6F"/>
                </a:solidFill>
              </a:rPr>
              <a:t>-интерфейс для администрирования, просмотра и анализа собранных данных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235F6F"/>
                </a:solidFill>
              </a:rPr>
              <a:t>Прием, обработка и хранение в базе данных всех объектов</a:t>
            </a:r>
            <a:endParaRPr lang="ru-RU" sz="1600" b="1" dirty="0">
              <a:solidFill>
                <a:srgbClr val="235F6F"/>
              </a:solidFill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235F6F"/>
                </a:solidFill>
              </a:rPr>
              <a:t>Предикативная аналитика и анализ информации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235F6F"/>
                </a:solidFill>
              </a:rPr>
              <a:t>Визуализация данных на карте, в графическим и табличном виде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235F6F"/>
                </a:solidFill>
              </a:rPr>
              <a:t>Настраиваемые панели представления информации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235F6F"/>
                </a:solidFill>
              </a:rPr>
              <a:t>Отчеты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235F6F"/>
                </a:solidFill>
              </a:rPr>
              <a:t>Мобильный интерфейс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235F6F"/>
                </a:solidFill>
              </a:rPr>
              <a:t>API для интеграции с внешними системами</a:t>
            </a:r>
            <a:endParaRPr lang="ru-RU" sz="1600" dirty="0"/>
          </a:p>
        </p:txBody>
      </p:sp>
      <p:pic>
        <p:nvPicPr>
          <p:cNvPr id="6" name="Picture 4" descr="https://lh3.googleusercontent.com/T8PnQoHWzFiFhukp8lWsLcZ1I7MeZRc6-BJEut5x62R_4CZlLdkRSLOhqzVETfk6ElC4pKsMwuYMH29KOyAt9SVSBfCtY3SZris1jMYgN2eRosibN4LGVa2uUKEdXoPDqf1Wa_5I">
            <a:extLst>
              <a:ext uri="{FF2B5EF4-FFF2-40B4-BE49-F238E27FC236}">
                <a16:creationId xmlns="" xmlns:a16="http://schemas.microsoft.com/office/drawing/2014/main" id="{7E18127B-E9E1-418A-86EC-84CFABD752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69"/>
          <a:stretch/>
        </p:blipFill>
        <p:spPr bwMode="auto">
          <a:xfrm>
            <a:off x="5410577" y="5003692"/>
            <a:ext cx="3373099" cy="159365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D6697A6-4C9F-4B4A-A804-8F42EEA319C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347" y="2460211"/>
            <a:ext cx="1583384" cy="233594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350391D1-8AB5-4623-B255-5A4552DEAA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324" y="2493460"/>
            <a:ext cx="2456482" cy="271421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D08F21E8-786F-4064-A3ED-88C95AEED9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324" y="5396172"/>
            <a:ext cx="2456482" cy="120117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A879C739-0651-4553-A7AD-E97B703A16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2620" y="5396172"/>
            <a:ext cx="2346488" cy="120117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33461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5B9B44D-1930-4AE8-8977-0A4940B5477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91580" y="96692"/>
            <a:ext cx="8229600" cy="568483"/>
          </a:xfrm>
        </p:spPr>
        <p:txBody>
          <a:bodyPr>
            <a:noAutofit/>
          </a:bodyPr>
          <a:lstStyle/>
          <a:p>
            <a:pPr algn="r">
              <a:lnSpc>
                <a:spcPts val="3000"/>
              </a:lnSpc>
            </a:pPr>
            <a:r>
              <a:rPr lang="ru-RU" sz="2700" dirty="0">
                <a:latin typeface="Century Gothic" panose="020B0502020202020204" pitchFamily="34" charset="0"/>
              </a:rPr>
              <a:t>Демонстрация работы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0413" cy="975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311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Группа 53">
            <a:extLst>
              <a:ext uri="{FF2B5EF4-FFF2-40B4-BE49-F238E27FC236}">
                <a16:creationId xmlns="" xmlns:a16="http://schemas.microsoft.com/office/drawing/2014/main" id="{0E5ED6E3-83A6-453A-B81B-438040CD1065}"/>
              </a:ext>
            </a:extLst>
          </p:cNvPr>
          <p:cNvGrpSpPr/>
          <p:nvPr/>
        </p:nvGrpSpPr>
        <p:grpSpPr>
          <a:xfrm>
            <a:off x="679362" y="836712"/>
            <a:ext cx="8229600" cy="3276364"/>
            <a:chOff x="1391040" y="1261872"/>
            <a:chExt cx="10312920" cy="3199320"/>
          </a:xfrm>
        </p:grpSpPr>
        <p:sp>
          <p:nvSpPr>
            <p:cNvPr id="6" name="CustomShape 3">
              <a:extLst>
                <a:ext uri="{FF2B5EF4-FFF2-40B4-BE49-F238E27FC236}">
                  <a16:creationId xmlns="" xmlns:a16="http://schemas.microsoft.com/office/drawing/2014/main" id="{2D3AD7BB-92AE-4004-967D-E83CE3F66174}"/>
                </a:ext>
              </a:extLst>
            </p:cNvPr>
            <p:cNvSpPr/>
            <p:nvPr/>
          </p:nvSpPr>
          <p:spPr>
            <a:xfrm>
              <a:off x="1643040" y="1536192"/>
              <a:ext cx="3290760" cy="2614680"/>
            </a:xfrm>
            <a:prstGeom prst="rect">
              <a:avLst/>
            </a:prstGeom>
            <a:noFill/>
            <a:ln w="12600">
              <a:solidFill>
                <a:schemeClr val="tx1"/>
              </a:solidFill>
              <a:custDash>
                <a:ds d="100000" sp="100000"/>
                <a:ds d="100000" sp="100000"/>
              </a:custDash>
              <a:rou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/>
          </p:style>
          <p:txBody>
            <a:bodyPr lIns="62640" tIns="28890" rIns="62640" bIns="28890"/>
            <a:lstStyle/>
            <a:p>
              <a:pPr algn="ctr">
                <a:lnSpc>
                  <a:spcPct val="100000"/>
                </a:lnSpc>
              </a:pPr>
              <a:r>
                <a:rPr lang="ru-RU" sz="825" spc="-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Century Gothic"/>
                  <a:ea typeface="DejaVu Sans"/>
                </a:rPr>
                <a:t>Downstream (South)</a:t>
              </a:r>
              <a:endParaRPr lang="ru-RU" sz="825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7" name="CustomShape 4">
              <a:extLst>
                <a:ext uri="{FF2B5EF4-FFF2-40B4-BE49-F238E27FC236}">
                  <a16:creationId xmlns="" xmlns:a16="http://schemas.microsoft.com/office/drawing/2014/main" id="{4D3227DC-79AD-42DD-9833-837E9B21280D}"/>
                </a:ext>
              </a:extLst>
            </p:cNvPr>
            <p:cNvSpPr/>
            <p:nvPr/>
          </p:nvSpPr>
          <p:spPr>
            <a:xfrm>
              <a:off x="1816200" y="1876752"/>
              <a:ext cx="1370160" cy="364320"/>
            </a:xfrm>
            <a:prstGeom prst="rect">
              <a:avLst/>
            </a:prstGeom>
            <a:gradFill>
              <a:gsLst>
                <a:gs pos="0">
                  <a:srgbClr val="D9CAEE"/>
                </a:gs>
                <a:gs pos="100000">
                  <a:srgbClr val="F1EAF8"/>
                </a:gs>
              </a:gsLst>
              <a:lin ang="16200000"/>
            </a:gradFill>
            <a:ln>
              <a:solidFill>
                <a:srgbClr val="7D5FA0"/>
              </a:solidFill>
              <a:round/>
            </a:ln>
            <a:effectLst>
              <a:outerShdw blurRad="4000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/>
          </p:style>
          <p:txBody>
            <a:bodyPr lIns="67500" tIns="33750" rIns="67500" bIns="33750" anchor="ctr"/>
            <a:lstStyle/>
            <a:p>
              <a:pPr algn="ctr">
                <a:lnSpc>
                  <a:spcPct val="100000"/>
                </a:lnSpc>
              </a:pPr>
              <a:r>
                <a:rPr lang="ru-RU" sz="1050" spc="-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Century Gothic"/>
                  <a:ea typeface="DejaVu Sans"/>
                </a:rPr>
                <a:t>Конвертер</a:t>
              </a:r>
              <a:endParaRPr lang="ru-RU" sz="105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8" name="CustomShape 5">
              <a:extLst>
                <a:ext uri="{FF2B5EF4-FFF2-40B4-BE49-F238E27FC236}">
                  <a16:creationId xmlns="" xmlns:a16="http://schemas.microsoft.com/office/drawing/2014/main" id="{28643BC7-1C90-405A-911B-935A3BC5EBD1}"/>
                </a:ext>
              </a:extLst>
            </p:cNvPr>
            <p:cNvSpPr/>
            <p:nvPr/>
          </p:nvSpPr>
          <p:spPr>
            <a:xfrm>
              <a:off x="3498120" y="1876752"/>
              <a:ext cx="1095840" cy="367920"/>
            </a:xfrm>
            <a:prstGeom prst="rect">
              <a:avLst/>
            </a:prstGeom>
            <a:gradFill>
              <a:gsLst>
                <a:gs pos="0">
                  <a:srgbClr val="D9CAEE"/>
                </a:gs>
                <a:gs pos="100000">
                  <a:srgbClr val="F1EAF8"/>
                </a:gs>
              </a:gsLst>
              <a:lin ang="16200000"/>
            </a:gradFill>
            <a:ln>
              <a:solidFill>
                <a:srgbClr val="7D5FA0"/>
              </a:solidFill>
              <a:round/>
            </a:ln>
            <a:effectLst>
              <a:outerShdw blurRad="4000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/>
          </p:style>
          <p:txBody>
            <a:bodyPr lIns="67500" tIns="33750" rIns="67500" bIns="33750" anchor="ctr"/>
            <a:lstStyle/>
            <a:p>
              <a:pPr algn="ctr">
                <a:lnSpc>
                  <a:spcPct val="100000"/>
                </a:lnSpc>
              </a:pPr>
              <a:r>
                <a:rPr lang="ru-RU" sz="1050" spc="-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Century Gothic"/>
                  <a:ea typeface="DejaVu Sans"/>
                </a:rPr>
                <a:t>Фильтры</a:t>
              </a:r>
              <a:endParaRPr lang="ru-RU" sz="105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9" name="CustomShape 6">
              <a:extLst>
                <a:ext uri="{FF2B5EF4-FFF2-40B4-BE49-F238E27FC236}">
                  <a16:creationId xmlns="" xmlns:a16="http://schemas.microsoft.com/office/drawing/2014/main" id="{6BAC8ADC-B4B8-46DF-AA47-88C2D2A11609}"/>
                </a:ext>
              </a:extLst>
            </p:cNvPr>
            <p:cNvSpPr/>
            <p:nvPr/>
          </p:nvSpPr>
          <p:spPr>
            <a:xfrm>
              <a:off x="5052600" y="1660752"/>
              <a:ext cx="1278720" cy="2284560"/>
            </a:xfrm>
            <a:prstGeom prst="rect">
              <a:avLst/>
            </a:prstGeom>
            <a:gradFill>
              <a:gsLst>
                <a:gs pos="0">
                  <a:srgbClr val="D9CAEE"/>
                </a:gs>
                <a:gs pos="100000">
                  <a:srgbClr val="F1EAF8"/>
                </a:gs>
              </a:gsLst>
              <a:lin ang="16200000"/>
            </a:gradFill>
            <a:ln>
              <a:solidFill>
                <a:srgbClr val="7D5FA0"/>
              </a:solidFill>
              <a:round/>
            </a:ln>
            <a:effectLst>
              <a:outerShdw blurRad="4000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/>
          </p:style>
          <p:txBody>
            <a:bodyPr lIns="67500" tIns="33750" rIns="67500" bIns="33750" anchor="ctr"/>
            <a:lstStyle/>
            <a:p>
              <a:pPr algn="ctr">
                <a:lnSpc>
                  <a:spcPct val="100000"/>
                </a:lnSpc>
              </a:pPr>
              <a:r>
                <a:rPr lang="ru-RU" sz="1050" spc="-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Century Gothic"/>
                  <a:ea typeface="DejaVu Sans"/>
                </a:rPr>
                <a:t>Хранилище</a:t>
              </a:r>
              <a:endParaRPr lang="ru-RU" sz="105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10" name="CustomShape 7">
              <a:extLst>
                <a:ext uri="{FF2B5EF4-FFF2-40B4-BE49-F238E27FC236}">
                  <a16:creationId xmlns="" xmlns:a16="http://schemas.microsoft.com/office/drawing/2014/main" id="{924ED9FD-C45C-49A7-9F9D-547AAE7180B2}"/>
                </a:ext>
              </a:extLst>
            </p:cNvPr>
            <p:cNvSpPr/>
            <p:nvPr/>
          </p:nvSpPr>
          <p:spPr>
            <a:xfrm>
              <a:off x="3589560" y="1968192"/>
              <a:ext cx="1095840" cy="367920"/>
            </a:xfrm>
            <a:prstGeom prst="rect">
              <a:avLst/>
            </a:prstGeom>
            <a:gradFill>
              <a:gsLst>
                <a:gs pos="0">
                  <a:srgbClr val="D9CAEE"/>
                </a:gs>
                <a:gs pos="100000">
                  <a:srgbClr val="F1EAF8"/>
                </a:gs>
              </a:gsLst>
              <a:lin ang="16200000"/>
            </a:gradFill>
            <a:ln>
              <a:solidFill>
                <a:srgbClr val="7D5FA0"/>
              </a:solidFill>
              <a:round/>
            </a:ln>
            <a:effectLst>
              <a:outerShdw blurRad="4000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/>
          </p:style>
          <p:txBody>
            <a:bodyPr lIns="67500" tIns="33750" rIns="67500" bIns="33750" anchor="ctr"/>
            <a:lstStyle/>
            <a:p>
              <a:pPr algn="ctr">
                <a:lnSpc>
                  <a:spcPct val="100000"/>
                </a:lnSpc>
              </a:pPr>
              <a:r>
                <a:rPr lang="ru-RU" sz="1050" spc="-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Century Gothic"/>
                  <a:ea typeface="DejaVu Sans"/>
                </a:rPr>
                <a:t>Фильтры</a:t>
              </a:r>
              <a:endParaRPr lang="ru-RU" sz="105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11" name="CustomShape 8">
              <a:extLst>
                <a:ext uri="{FF2B5EF4-FFF2-40B4-BE49-F238E27FC236}">
                  <a16:creationId xmlns="" xmlns:a16="http://schemas.microsoft.com/office/drawing/2014/main" id="{660A7266-D947-4295-AF94-7BDB8224B0FC}"/>
                </a:ext>
              </a:extLst>
            </p:cNvPr>
            <p:cNvSpPr/>
            <p:nvPr/>
          </p:nvSpPr>
          <p:spPr>
            <a:xfrm>
              <a:off x="3681000" y="2063232"/>
              <a:ext cx="1095840" cy="367920"/>
            </a:xfrm>
            <a:prstGeom prst="rect">
              <a:avLst/>
            </a:prstGeom>
            <a:gradFill>
              <a:gsLst>
                <a:gs pos="0">
                  <a:srgbClr val="D9CAEE"/>
                </a:gs>
                <a:gs pos="100000">
                  <a:srgbClr val="F1EAF8"/>
                </a:gs>
              </a:gsLst>
              <a:lin ang="16200000"/>
            </a:gradFill>
            <a:ln>
              <a:solidFill>
                <a:srgbClr val="7D5FA0"/>
              </a:solidFill>
              <a:round/>
            </a:ln>
            <a:effectLst>
              <a:outerShdw blurRad="4000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/>
          </p:style>
          <p:txBody>
            <a:bodyPr lIns="67500" tIns="33750" rIns="67500" bIns="33750" anchor="ctr"/>
            <a:lstStyle/>
            <a:p>
              <a:pPr algn="ctr">
                <a:lnSpc>
                  <a:spcPct val="100000"/>
                </a:lnSpc>
              </a:pPr>
              <a:r>
                <a:rPr lang="ru-RU" sz="1050" spc="-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Century Gothic"/>
                  <a:ea typeface="DejaVu Sans"/>
                </a:rPr>
                <a:t>Фильтры</a:t>
              </a:r>
              <a:endParaRPr lang="ru-RU" sz="105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12" name="CustomShape 9">
              <a:extLst>
                <a:ext uri="{FF2B5EF4-FFF2-40B4-BE49-F238E27FC236}">
                  <a16:creationId xmlns="" xmlns:a16="http://schemas.microsoft.com/office/drawing/2014/main" id="{B34DFB53-A9BD-4E29-BE61-24422BC4DF7F}"/>
                </a:ext>
              </a:extLst>
            </p:cNvPr>
            <p:cNvSpPr/>
            <p:nvPr/>
          </p:nvSpPr>
          <p:spPr>
            <a:xfrm>
              <a:off x="6587640" y="1852992"/>
              <a:ext cx="1095840" cy="367920"/>
            </a:xfrm>
            <a:prstGeom prst="rect">
              <a:avLst/>
            </a:prstGeom>
            <a:gradFill>
              <a:gsLst>
                <a:gs pos="0">
                  <a:srgbClr val="D9CAEE"/>
                </a:gs>
                <a:gs pos="100000">
                  <a:srgbClr val="F1EAF8"/>
                </a:gs>
              </a:gsLst>
              <a:lin ang="16200000"/>
            </a:gradFill>
            <a:ln>
              <a:solidFill>
                <a:srgbClr val="7D5FA0"/>
              </a:solidFill>
              <a:round/>
            </a:ln>
            <a:effectLst>
              <a:outerShdw blurRad="4000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/>
          </p:style>
          <p:txBody>
            <a:bodyPr lIns="67500" tIns="33750" rIns="67500" bIns="33750" anchor="ctr"/>
            <a:lstStyle/>
            <a:p>
              <a:pPr algn="ctr">
                <a:lnSpc>
                  <a:spcPct val="100000"/>
                </a:lnSpc>
              </a:pPr>
              <a:r>
                <a:rPr lang="ru-RU" sz="1050" spc="-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Century Gothic"/>
                  <a:ea typeface="DejaVu Sans"/>
                </a:rPr>
                <a:t>Фильтры</a:t>
              </a:r>
              <a:endParaRPr lang="ru-RU" sz="105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13" name="CustomShape 10">
              <a:extLst>
                <a:ext uri="{FF2B5EF4-FFF2-40B4-BE49-F238E27FC236}">
                  <a16:creationId xmlns="" xmlns:a16="http://schemas.microsoft.com/office/drawing/2014/main" id="{EFC08285-C493-4E05-B7A0-3CA68B4286E4}"/>
                </a:ext>
              </a:extLst>
            </p:cNvPr>
            <p:cNvSpPr/>
            <p:nvPr/>
          </p:nvSpPr>
          <p:spPr>
            <a:xfrm>
              <a:off x="6679080" y="1944432"/>
              <a:ext cx="1095840" cy="367920"/>
            </a:xfrm>
            <a:prstGeom prst="rect">
              <a:avLst/>
            </a:prstGeom>
            <a:gradFill>
              <a:gsLst>
                <a:gs pos="0">
                  <a:srgbClr val="D9CAEE"/>
                </a:gs>
                <a:gs pos="100000">
                  <a:srgbClr val="F1EAF8"/>
                </a:gs>
              </a:gsLst>
              <a:lin ang="16200000"/>
            </a:gradFill>
            <a:ln>
              <a:solidFill>
                <a:srgbClr val="7D5FA0"/>
              </a:solidFill>
              <a:round/>
            </a:ln>
            <a:effectLst>
              <a:outerShdw blurRad="4000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/>
          </p:style>
          <p:txBody>
            <a:bodyPr lIns="67500" tIns="33750" rIns="67500" bIns="33750" anchor="ctr"/>
            <a:lstStyle/>
            <a:p>
              <a:pPr algn="ctr">
                <a:lnSpc>
                  <a:spcPct val="100000"/>
                </a:lnSpc>
              </a:pPr>
              <a:r>
                <a:rPr lang="ru-RU" sz="1050" spc="-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Century Gothic"/>
                  <a:ea typeface="DejaVu Sans"/>
                </a:rPr>
                <a:t>Фильтры</a:t>
              </a:r>
              <a:endParaRPr lang="ru-RU" sz="105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14" name="CustomShape 11">
              <a:extLst>
                <a:ext uri="{FF2B5EF4-FFF2-40B4-BE49-F238E27FC236}">
                  <a16:creationId xmlns="" xmlns:a16="http://schemas.microsoft.com/office/drawing/2014/main" id="{E357B3DD-945D-4B11-9557-F579B829D3B4}"/>
                </a:ext>
              </a:extLst>
            </p:cNvPr>
            <p:cNvSpPr/>
            <p:nvPr/>
          </p:nvSpPr>
          <p:spPr>
            <a:xfrm>
              <a:off x="6770520" y="2039472"/>
              <a:ext cx="1095840" cy="367920"/>
            </a:xfrm>
            <a:prstGeom prst="rect">
              <a:avLst/>
            </a:prstGeom>
            <a:gradFill>
              <a:gsLst>
                <a:gs pos="0">
                  <a:srgbClr val="D9CAEE"/>
                </a:gs>
                <a:gs pos="100000">
                  <a:srgbClr val="F1EAF8"/>
                </a:gs>
              </a:gsLst>
              <a:lin ang="16200000"/>
            </a:gradFill>
            <a:ln>
              <a:solidFill>
                <a:srgbClr val="7D5FA0"/>
              </a:solidFill>
              <a:round/>
            </a:ln>
            <a:effectLst>
              <a:outerShdw blurRad="4000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/>
          </p:style>
          <p:txBody>
            <a:bodyPr lIns="67500" tIns="33750" rIns="67500" bIns="33750" anchor="ctr"/>
            <a:lstStyle/>
            <a:p>
              <a:pPr algn="ctr">
                <a:lnSpc>
                  <a:spcPct val="100000"/>
                </a:lnSpc>
              </a:pPr>
              <a:r>
                <a:rPr lang="ru-RU" sz="1050" spc="-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Century Gothic"/>
                  <a:ea typeface="DejaVu Sans"/>
                </a:rPr>
                <a:t>Фильтры</a:t>
              </a:r>
              <a:endParaRPr lang="ru-RU" sz="105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15" name="CustomShape 12">
              <a:extLst>
                <a:ext uri="{FF2B5EF4-FFF2-40B4-BE49-F238E27FC236}">
                  <a16:creationId xmlns="" xmlns:a16="http://schemas.microsoft.com/office/drawing/2014/main" id="{95EE743D-73A4-4474-BA73-26692D0327A7}"/>
                </a:ext>
              </a:extLst>
            </p:cNvPr>
            <p:cNvSpPr/>
            <p:nvPr/>
          </p:nvSpPr>
          <p:spPr>
            <a:xfrm>
              <a:off x="8142120" y="2004192"/>
              <a:ext cx="1370160" cy="364320"/>
            </a:xfrm>
            <a:prstGeom prst="rect">
              <a:avLst/>
            </a:prstGeom>
            <a:gradFill>
              <a:gsLst>
                <a:gs pos="0">
                  <a:srgbClr val="D9CAEE"/>
                </a:gs>
                <a:gs pos="100000">
                  <a:srgbClr val="F1EAF8"/>
                </a:gs>
              </a:gsLst>
              <a:lin ang="16200000"/>
            </a:gradFill>
            <a:ln>
              <a:solidFill>
                <a:srgbClr val="7D5FA0"/>
              </a:solidFill>
              <a:round/>
            </a:ln>
            <a:effectLst>
              <a:outerShdw blurRad="4000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/>
          </p:style>
          <p:txBody>
            <a:bodyPr lIns="67500" tIns="33750" rIns="67500" bIns="33750" anchor="ctr"/>
            <a:lstStyle/>
            <a:p>
              <a:pPr algn="ctr">
                <a:lnSpc>
                  <a:spcPct val="100000"/>
                </a:lnSpc>
              </a:pPr>
              <a:r>
                <a:rPr lang="ru-RU" sz="1050" spc="-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Century Gothic"/>
                  <a:ea typeface="DejaVu Sans"/>
                </a:rPr>
                <a:t>Конвертер</a:t>
              </a:r>
              <a:endParaRPr lang="ru-RU" sz="105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16" name="CustomShape 13">
              <a:extLst>
                <a:ext uri="{FF2B5EF4-FFF2-40B4-BE49-F238E27FC236}">
                  <a16:creationId xmlns="" xmlns:a16="http://schemas.microsoft.com/office/drawing/2014/main" id="{6667DCA0-2DD9-4E9B-9C67-753BB038D5AD}"/>
                </a:ext>
              </a:extLst>
            </p:cNvPr>
            <p:cNvSpPr/>
            <p:nvPr/>
          </p:nvSpPr>
          <p:spPr>
            <a:xfrm>
              <a:off x="6587640" y="2683152"/>
              <a:ext cx="1095840" cy="367920"/>
            </a:xfrm>
            <a:prstGeom prst="rect">
              <a:avLst/>
            </a:prstGeom>
            <a:gradFill>
              <a:gsLst>
                <a:gs pos="0">
                  <a:srgbClr val="D9CAEE"/>
                </a:gs>
                <a:gs pos="100000">
                  <a:srgbClr val="F1EAF8"/>
                </a:gs>
              </a:gsLst>
              <a:lin ang="16200000"/>
            </a:gradFill>
            <a:ln>
              <a:solidFill>
                <a:srgbClr val="7D5FA0"/>
              </a:solidFill>
              <a:round/>
            </a:ln>
            <a:effectLst>
              <a:outerShdw blurRad="4000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/>
          </p:style>
          <p:txBody>
            <a:bodyPr lIns="67500" tIns="33750" rIns="67500" bIns="33750" anchor="ctr"/>
            <a:lstStyle/>
            <a:p>
              <a:pPr algn="ctr">
                <a:lnSpc>
                  <a:spcPct val="100000"/>
                </a:lnSpc>
              </a:pPr>
              <a:r>
                <a:rPr lang="ru-RU" sz="1050" spc="-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Century Gothic"/>
                  <a:ea typeface="DejaVu Sans"/>
                </a:rPr>
                <a:t>Фильтры</a:t>
              </a:r>
              <a:endParaRPr lang="ru-RU" sz="105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17" name="CustomShape 14">
              <a:extLst>
                <a:ext uri="{FF2B5EF4-FFF2-40B4-BE49-F238E27FC236}">
                  <a16:creationId xmlns="" xmlns:a16="http://schemas.microsoft.com/office/drawing/2014/main" id="{EA5D510E-1265-470E-BF08-87F680E2CDEF}"/>
                </a:ext>
              </a:extLst>
            </p:cNvPr>
            <p:cNvSpPr/>
            <p:nvPr/>
          </p:nvSpPr>
          <p:spPr>
            <a:xfrm>
              <a:off x="6679080" y="2774592"/>
              <a:ext cx="1095840" cy="367920"/>
            </a:xfrm>
            <a:prstGeom prst="rect">
              <a:avLst/>
            </a:prstGeom>
            <a:gradFill>
              <a:gsLst>
                <a:gs pos="0">
                  <a:srgbClr val="D9CAEE"/>
                </a:gs>
                <a:gs pos="100000">
                  <a:srgbClr val="F1EAF8"/>
                </a:gs>
              </a:gsLst>
              <a:lin ang="16200000"/>
            </a:gradFill>
            <a:ln>
              <a:solidFill>
                <a:srgbClr val="7D5FA0"/>
              </a:solidFill>
              <a:round/>
            </a:ln>
            <a:effectLst>
              <a:outerShdw blurRad="4000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/>
          </p:style>
          <p:txBody>
            <a:bodyPr lIns="67500" tIns="33750" rIns="67500" bIns="33750" anchor="ctr"/>
            <a:lstStyle/>
            <a:p>
              <a:pPr algn="ctr">
                <a:lnSpc>
                  <a:spcPct val="100000"/>
                </a:lnSpc>
              </a:pPr>
              <a:r>
                <a:rPr lang="ru-RU" sz="1050" spc="-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Century Gothic"/>
                  <a:ea typeface="DejaVu Sans"/>
                </a:rPr>
                <a:t>Фильтры</a:t>
              </a:r>
              <a:endParaRPr lang="ru-RU" sz="105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18" name="CustomShape 15">
              <a:extLst>
                <a:ext uri="{FF2B5EF4-FFF2-40B4-BE49-F238E27FC236}">
                  <a16:creationId xmlns="" xmlns:a16="http://schemas.microsoft.com/office/drawing/2014/main" id="{67A443CF-ADDB-423A-BB22-02757ED32B51}"/>
                </a:ext>
              </a:extLst>
            </p:cNvPr>
            <p:cNvSpPr/>
            <p:nvPr/>
          </p:nvSpPr>
          <p:spPr>
            <a:xfrm>
              <a:off x="6770520" y="2869632"/>
              <a:ext cx="1095840" cy="367920"/>
            </a:xfrm>
            <a:prstGeom prst="rect">
              <a:avLst/>
            </a:prstGeom>
            <a:gradFill>
              <a:gsLst>
                <a:gs pos="0">
                  <a:srgbClr val="D9CAEE"/>
                </a:gs>
                <a:gs pos="100000">
                  <a:srgbClr val="F1EAF8"/>
                </a:gs>
              </a:gsLst>
              <a:lin ang="16200000"/>
            </a:gradFill>
            <a:ln>
              <a:solidFill>
                <a:srgbClr val="7D5FA0"/>
              </a:solidFill>
              <a:round/>
            </a:ln>
            <a:effectLst>
              <a:outerShdw blurRad="4000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/>
          </p:style>
          <p:txBody>
            <a:bodyPr lIns="67500" tIns="33750" rIns="67500" bIns="33750" anchor="ctr"/>
            <a:lstStyle/>
            <a:p>
              <a:pPr algn="ctr">
                <a:lnSpc>
                  <a:spcPct val="100000"/>
                </a:lnSpc>
              </a:pPr>
              <a:r>
                <a:rPr lang="ru-RU" sz="1050" spc="-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Century Gothic"/>
                  <a:ea typeface="DejaVu Sans"/>
                </a:rPr>
                <a:t>Фильтры</a:t>
              </a:r>
              <a:endParaRPr lang="ru-RU" sz="105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19" name="CustomShape 16">
              <a:extLst>
                <a:ext uri="{FF2B5EF4-FFF2-40B4-BE49-F238E27FC236}">
                  <a16:creationId xmlns="" xmlns:a16="http://schemas.microsoft.com/office/drawing/2014/main" id="{6921C56F-3E33-4CA2-B0EC-F10FC53FF8E9}"/>
                </a:ext>
              </a:extLst>
            </p:cNvPr>
            <p:cNvSpPr/>
            <p:nvPr/>
          </p:nvSpPr>
          <p:spPr>
            <a:xfrm>
              <a:off x="8142120" y="2863152"/>
              <a:ext cx="1370160" cy="364320"/>
            </a:xfrm>
            <a:prstGeom prst="rect">
              <a:avLst/>
            </a:prstGeom>
            <a:gradFill>
              <a:gsLst>
                <a:gs pos="0">
                  <a:srgbClr val="D9CAEE"/>
                </a:gs>
                <a:gs pos="100000">
                  <a:srgbClr val="F1EAF8"/>
                </a:gs>
              </a:gsLst>
              <a:lin ang="16200000"/>
            </a:gradFill>
            <a:ln>
              <a:solidFill>
                <a:srgbClr val="7D5FA0"/>
              </a:solidFill>
              <a:round/>
            </a:ln>
            <a:effectLst>
              <a:outerShdw blurRad="4000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/>
          </p:style>
          <p:txBody>
            <a:bodyPr lIns="67500" tIns="33750" rIns="67500" bIns="33750" anchor="ctr"/>
            <a:lstStyle/>
            <a:p>
              <a:pPr algn="ctr">
                <a:lnSpc>
                  <a:spcPct val="100000"/>
                </a:lnSpc>
              </a:pPr>
              <a:r>
                <a:rPr lang="ru-RU" sz="1050" spc="-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Century Gothic"/>
                  <a:ea typeface="DejaVu Sans"/>
                </a:rPr>
                <a:t>Конвертер</a:t>
              </a:r>
              <a:endParaRPr lang="ru-RU" sz="105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20" name="CustomShape 17">
              <a:extLst>
                <a:ext uri="{FF2B5EF4-FFF2-40B4-BE49-F238E27FC236}">
                  <a16:creationId xmlns="" xmlns:a16="http://schemas.microsoft.com/office/drawing/2014/main" id="{CE04E30C-6EDC-436F-A673-0A9B48D0920D}"/>
                </a:ext>
              </a:extLst>
            </p:cNvPr>
            <p:cNvSpPr/>
            <p:nvPr/>
          </p:nvSpPr>
          <p:spPr>
            <a:xfrm>
              <a:off x="9968040" y="1876752"/>
              <a:ext cx="1735920" cy="638640"/>
            </a:xfrm>
            <a:prstGeom prst="cloud">
              <a:avLst/>
            </a:prstGeom>
            <a:ln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67500" tIns="33750" rIns="67500" bIns="33750" anchor="ctr"/>
            <a:lstStyle/>
            <a:p>
              <a:pPr algn="ctr">
                <a:lnSpc>
                  <a:spcPct val="100000"/>
                </a:lnSpc>
              </a:pPr>
              <a:r>
                <a:rPr lang="ru-RU" sz="1050" spc="-1" dirty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Century Gothic"/>
                  <a:ea typeface="DejaVu Sans"/>
                </a:rPr>
                <a:t>Облачный сервис</a:t>
              </a:r>
              <a:endParaRPr lang="ru-RU" sz="105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21" name="CustomShape 18">
              <a:extLst>
                <a:ext uri="{FF2B5EF4-FFF2-40B4-BE49-F238E27FC236}">
                  <a16:creationId xmlns="" xmlns:a16="http://schemas.microsoft.com/office/drawing/2014/main" id="{1E872DD3-D963-4FE1-BB84-4503EE3C5461}"/>
                </a:ext>
              </a:extLst>
            </p:cNvPr>
            <p:cNvSpPr/>
            <p:nvPr/>
          </p:nvSpPr>
          <p:spPr>
            <a:xfrm>
              <a:off x="9968040" y="2735712"/>
              <a:ext cx="1735920" cy="638640"/>
            </a:xfrm>
            <a:prstGeom prst="cloud">
              <a:avLst/>
            </a:prstGeom>
            <a:ln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67500" tIns="33750" rIns="67500" bIns="33750" anchor="ctr"/>
            <a:lstStyle/>
            <a:p>
              <a:pPr algn="ctr">
                <a:lnSpc>
                  <a:spcPct val="100000"/>
                </a:lnSpc>
              </a:pPr>
              <a:r>
                <a:rPr lang="ru-RU" sz="1050" spc="-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Century Gothic"/>
                  <a:ea typeface="DejaVu Sans"/>
                </a:rPr>
                <a:t>Облачный сервис </a:t>
              </a:r>
              <a:endParaRPr lang="ru-RU" sz="105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22" name="Line 19">
              <a:extLst>
                <a:ext uri="{FF2B5EF4-FFF2-40B4-BE49-F238E27FC236}">
                  <a16:creationId xmlns="" xmlns:a16="http://schemas.microsoft.com/office/drawing/2014/main" id="{B7FD8C91-A5A9-4D7F-AF96-D511B3AC2005}"/>
                </a:ext>
              </a:extLst>
            </p:cNvPr>
            <p:cNvSpPr/>
            <p:nvPr/>
          </p:nvSpPr>
          <p:spPr>
            <a:xfrm>
              <a:off x="1391040" y="2059632"/>
              <a:ext cx="425160" cy="360"/>
            </a:xfrm>
            <a:prstGeom prst="line">
              <a:avLst/>
            </a:prstGeom>
            <a:ln>
              <a:solidFill>
                <a:srgbClr val="000000"/>
              </a:solidFill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" name="Line 20">
              <a:extLst>
                <a:ext uri="{FF2B5EF4-FFF2-40B4-BE49-F238E27FC236}">
                  <a16:creationId xmlns="" xmlns:a16="http://schemas.microsoft.com/office/drawing/2014/main" id="{93E4A0DF-D27C-47EC-8C18-5F7562277CF1}"/>
                </a:ext>
              </a:extLst>
            </p:cNvPr>
            <p:cNvSpPr/>
            <p:nvPr/>
          </p:nvSpPr>
          <p:spPr>
            <a:xfrm>
              <a:off x="3187800" y="2059632"/>
              <a:ext cx="310320" cy="360"/>
            </a:xfrm>
            <a:prstGeom prst="line">
              <a:avLst/>
            </a:prstGeom>
            <a:ln>
              <a:solidFill>
                <a:srgbClr val="000000"/>
              </a:solidFill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" name="Line 21">
              <a:extLst>
                <a:ext uri="{FF2B5EF4-FFF2-40B4-BE49-F238E27FC236}">
                  <a16:creationId xmlns="" xmlns:a16="http://schemas.microsoft.com/office/drawing/2014/main" id="{2A4D1922-DE19-4CE9-AF12-13332A2AEED2}"/>
                </a:ext>
              </a:extLst>
            </p:cNvPr>
            <p:cNvSpPr/>
            <p:nvPr/>
          </p:nvSpPr>
          <p:spPr>
            <a:xfrm>
              <a:off x="4778280" y="2242512"/>
              <a:ext cx="274320" cy="360"/>
            </a:xfrm>
            <a:prstGeom prst="line">
              <a:avLst/>
            </a:prstGeom>
            <a:ln>
              <a:solidFill>
                <a:srgbClr val="000000"/>
              </a:solidFill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5" name="CustomShape 23">
              <a:extLst>
                <a:ext uri="{FF2B5EF4-FFF2-40B4-BE49-F238E27FC236}">
                  <a16:creationId xmlns="" xmlns:a16="http://schemas.microsoft.com/office/drawing/2014/main" id="{A2EFD590-170F-49AE-BE66-D55B58CD32CF}"/>
                </a:ext>
              </a:extLst>
            </p:cNvPr>
            <p:cNvSpPr/>
            <p:nvPr/>
          </p:nvSpPr>
          <p:spPr>
            <a:xfrm>
              <a:off x="1816200" y="2699712"/>
              <a:ext cx="1370160" cy="364320"/>
            </a:xfrm>
            <a:prstGeom prst="rect">
              <a:avLst/>
            </a:prstGeom>
            <a:gradFill>
              <a:gsLst>
                <a:gs pos="0">
                  <a:srgbClr val="D9CAEE"/>
                </a:gs>
                <a:gs pos="100000">
                  <a:srgbClr val="F1EAF8"/>
                </a:gs>
              </a:gsLst>
              <a:lin ang="16200000"/>
            </a:gradFill>
            <a:ln>
              <a:solidFill>
                <a:srgbClr val="7D5FA0"/>
              </a:solidFill>
              <a:round/>
            </a:ln>
            <a:effectLst>
              <a:outerShdw blurRad="4000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/>
          </p:style>
          <p:txBody>
            <a:bodyPr lIns="67500" tIns="33750" rIns="67500" bIns="33750" anchor="ctr"/>
            <a:lstStyle/>
            <a:p>
              <a:pPr algn="ctr">
                <a:lnSpc>
                  <a:spcPct val="100000"/>
                </a:lnSpc>
              </a:pPr>
              <a:r>
                <a:rPr lang="ru-RU" sz="1050" spc="-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Century Gothic"/>
                  <a:ea typeface="DejaVu Sans"/>
                </a:rPr>
                <a:t>Конвертер</a:t>
              </a:r>
              <a:endParaRPr lang="ru-RU" sz="105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26" name="CustomShape 24">
              <a:extLst>
                <a:ext uri="{FF2B5EF4-FFF2-40B4-BE49-F238E27FC236}">
                  <a16:creationId xmlns="" xmlns:a16="http://schemas.microsoft.com/office/drawing/2014/main" id="{3A0204AB-AC69-4A8D-A077-DFAE17AFA267}"/>
                </a:ext>
              </a:extLst>
            </p:cNvPr>
            <p:cNvSpPr/>
            <p:nvPr/>
          </p:nvSpPr>
          <p:spPr>
            <a:xfrm>
              <a:off x="3498120" y="2699712"/>
              <a:ext cx="1095840" cy="367920"/>
            </a:xfrm>
            <a:prstGeom prst="rect">
              <a:avLst/>
            </a:prstGeom>
            <a:gradFill>
              <a:gsLst>
                <a:gs pos="0">
                  <a:srgbClr val="D9CAEE"/>
                </a:gs>
                <a:gs pos="100000">
                  <a:srgbClr val="F1EAF8"/>
                </a:gs>
              </a:gsLst>
              <a:lin ang="16200000"/>
            </a:gradFill>
            <a:ln>
              <a:solidFill>
                <a:srgbClr val="7D5FA0"/>
              </a:solidFill>
              <a:round/>
            </a:ln>
            <a:effectLst>
              <a:outerShdw blurRad="4000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/>
          </p:style>
          <p:txBody>
            <a:bodyPr lIns="67500" tIns="33750" rIns="67500" bIns="33750" anchor="ctr"/>
            <a:lstStyle/>
            <a:p>
              <a:pPr algn="ctr">
                <a:lnSpc>
                  <a:spcPct val="100000"/>
                </a:lnSpc>
              </a:pPr>
              <a:r>
                <a:rPr lang="ru-RU" sz="1050" spc="-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Century Gothic"/>
                  <a:ea typeface="DejaVu Sans"/>
                </a:rPr>
                <a:t>Фильтры</a:t>
              </a:r>
              <a:endParaRPr lang="ru-RU" sz="105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27" name="CustomShape 25">
              <a:extLst>
                <a:ext uri="{FF2B5EF4-FFF2-40B4-BE49-F238E27FC236}">
                  <a16:creationId xmlns="" xmlns:a16="http://schemas.microsoft.com/office/drawing/2014/main" id="{660D532B-5C8C-4292-BB26-DAE7ADE7DF68}"/>
                </a:ext>
              </a:extLst>
            </p:cNvPr>
            <p:cNvSpPr/>
            <p:nvPr/>
          </p:nvSpPr>
          <p:spPr>
            <a:xfrm>
              <a:off x="3589560" y="2791152"/>
              <a:ext cx="1095840" cy="367920"/>
            </a:xfrm>
            <a:prstGeom prst="rect">
              <a:avLst/>
            </a:prstGeom>
            <a:gradFill>
              <a:gsLst>
                <a:gs pos="0">
                  <a:srgbClr val="D9CAEE"/>
                </a:gs>
                <a:gs pos="100000">
                  <a:srgbClr val="F1EAF8"/>
                </a:gs>
              </a:gsLst>
              <a:lin ang="16200000"/>
            </a:gradFill>
            <a:ln>
              <a:solidFill>
                <a:srgbClr val="7D5FA0"/>
              </a:solidFill>
              <a:round/>
            </a:ln>
            <a:effectLst>
              <a:outerShdw blurRad="4000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/>
          </p:style>
          <p:txBody>
            <a:bodyPr lIns="67500" tIns="33750" rIns="67500" bIns="33750" anchor="ctr"/>
            <a:lstStyle/>
            <a:p>
              <a:pPr algn="ctr">
                <a:lnSpc>
                  <a:spcPct val="100000"/>
                </a:lnSpc>
              </a:pPr>
              <a:r>
                <a:rPr lang="ru-RU" sz="1050" spc="-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Century Gothic"/>
                  <a:ea typeface="DejaVu Sans"/>
                </a:rPr>
                <a:t>Фильтры</a:t>
              </a:r>
              <a:endParaRPr lang="ru-RU" sz="105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28" name="CustomShape 26">
              <a:extLst>
                <a:ext uri="{FF2B5EF4-FFF2-40B4-BE49-F238E27FC236}">
                  <a16:creationId xmlns="" xmlns:a16="http://schemas.microsoft.com/office/drawing/2014/main" id="{EFB339B9-14F9-4C19-9B7C-6D155CD0FB5E}"/>
                </a:ext>
              </a:extLst>
            </p:cNvPr>
            <p:cNvSpPr/>
            <p:nvPr/>
          </p:nvSpPr>
          <p:spPr>
            <a:xfrm>
              <a:off x="3681000" y="2886192"/>
              <a:ext cx="1095840" cy="367920"/>
            </a:xfrm>
            <a:prstGeom prst="rect">
              <a:avLst/>
            </a:prstGeom>
            <a:gradFill>
              <a:gsLst>
                <a:gs pos="0">
                  <a:srgbClr val="D9CAEE"/>
                </a:gs>
                <a:gs pos="100000">
                  <a:srgbClr val="F1EAF8"/>
                </a:gs>
              </a:gsLst>
              <a:lin ang="16200000"/>
            </a:gradFill>
            <a:ln>
              <a:solidFill>
                <a:srgbClr val="7D5FA0"/>
              </a:solidFill>
              <a:round/>
            </a:ln>
            <a:effectLst>
              <a:outerShdw blurRad="4000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/>
          </p:style>
          <p:txBody>
            <a:bodyPr lIns="67500" tIns="33750" rIns="67500" bIns="33750" anchor="ctr"/>
            <a:lstStyle/>
            <a:p>
              <a:pPr algn="ctr">
                <a:lnSpc>
                  <a:spcPct val="100000"/>
                </a:lnSpc>
              </a:pPr>
              <a:r>
                <a:rPr lang="ru-RU" sz="1050" spc="-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Century Gothic"/>
                  <a:ea typeface="DejaVu Sans"/>
                </a:rPr>
                <a:t>Фильтры</a:t>
              </a:r>
              <a:endParaRPr lang="ru-RU" sz="105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29" name="Line 27">
              <a:extLst>
                <a:ext uri="{FF2B5EF4-FFF2-40B4-BE49-F238E27FC236}">
                  <a16:creationId xmlns="" xmlns:a16="http://schemas.microsoft.com/office/drawing/2014/main" id="{475C0FD4-1E13-4F2E-9761-4B4327649367}"/>
                </a:ext>
              </a:extLst>
            </p:cNvPr>
            <p:cNvSpPr/>
            <p:nvPr/>
          </p:nvSpPr>
          <p:spPr>
            <a:xfrm>
              <a:off x="1391040" y="2882592"/>
              <a:ext cx="425160" cy="360"/>
            </a:xfrm>
            <a:prstGeom prst="line">
              <a:avLst/>
            </a:prstGeom>
            <a:ln>
              <a:solidFill>
                <a:srgbClr val="000000"/>
              </a:solidFill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" name="Line 28">
              <a:extLst>
                <a:ext uri="{FF2B5EF4-FFF2-40B4-BE49-F238E27FC236}">
                  <a16:creationId xmlns="" xmlns:a16="http://schemas.microsoft.com/office/drawing/2014/main" id="{A9A0D379-C485-41A7-A631-49AB45EF0CAB}"/>
                </a:ext>
              </a:extLst>
            </p:cNvPr>
            <p:cNvSpPr/>
            <p:nvPr/>
          </p:nvSpPr>
          <p:spPr>
            <a:xfrm>
              <a:off x="3187800" y="2882592"/>
              <a:ext cx="310320" cy="360"/>
            </a:xfrm>
            <a:prstGeom prst="line">
              <a:avLst/>
            </a:prstGeom>
            <a:ln>
              <a:solidFill>
                <a:srgbClr val="000000"/>
              </a:solidFill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" name="Line 29">
              <a:extLst>
                <a:ext uri="{FF2B5EF4-FFF2-40B4-BE49-F238E27FC236}">
                  <a16:creationId xmlns="" xmlns:a16="http://schemas.microsoft.com/office/drawing/2014/main" id="{5A18B309-E7AC-4C5D-9C6F-DCD28F4AC690}"/>
                </a:ext>
              </a:extLst>
            </p:cNvPr>
            <p:cNvSpPr/>
            <p:nvPr/>
          </p:nvSpPr>
          <p:spPr>
            <a:xfrm>
              <a:off x="4778280" y="3065472"/>
              <a:ext cx="274320" cy="360"/>
            </a:xfrm>
            <a:prstGeom prst="line">
              <a:avLst/>
            </a:prstGeom>
            <a:ln>
              <a:solidFill>
                <a:srgbClr val="000000"/>
              </a:solidFill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" name="CustomShape 31">
              <a:extLst>
                <a:ext uri="{FF2B5EF4-FFF2-40B4-BE49-F238E27FC236}">
                  <a16:creationId xmlns="" xmlns:a16="http://schemas.microsoft.com/office/drawing/2014/main" id="{02438643-0369-47DD-B9FE-8623B1261332}"/>
                </a:ext>
              </a:extLst>
            </p:cNvPr>
            <p:cNvSpPr/>
            <p:nvPr/>
          </p:nvSpPr>
          <p:spPr>
            <a:xfrm>
              <a:off x="1842480" y="3462912"/>
              <a:ext cx="1370160" cy="364320"/>
            </a:xfrm>
            <a:prstGeom prst="rect">
              <a:avLst/>
            </a:prstGeom>
            <a:gradFill>
              <a:gsLst>
                <a:gs pos="0">
                  <a:srgbClr val="D9CAEE"/>
                </a:gs>
                <a:gs pos="100000">
                  <a:srgbClr val="F1EAF8"/>
                </a:gs>
              </a:gsLst>
              <a:lin ang="16200000"/>
            </a:gradFill>
            <a:ln>
              <a:solidFill>
                <a:srgbClr val="7D5FA0"/>
              </a:solidFill>
              <a:round/>
            </a:ln>
            <a:effectLst>
              <a:outerShdw blurRad="4000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/>
          </p:style>
          <p:txBody>
            <a:bodyPr lIns="67500" tIns="33750" rIns="67500" bIns="33750" anchor="ctr"/>
            <a:lstStyle/>
            <a:p>
              <a:pPr algn="ctr">
                <a:lnSpc>
                  <a:spcPct val="100000"/>
                </a:lnSpc>
              </a:pPr>
              <a:r>
                <a:rPr lang="ru-RU" sz="1050" spc="-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Century Gothic"/>
                  <a:ea typeface="DejaVu Sans"/>
                </a:rPr>
                <a:t>Конвертер</a:t>
              </a:r>
              <a:endParaRPr lang="ru-RU" sz="105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33" name="CustomShape 32">
              <a:extLst>
                <a:ext uri="{FF2B5EF4-FFF2-40B4-BE49-F238E27FC236}">
                  <a16:creationId xmlns="" xmlns:a16="http://schemas.microsoft.com/office/drawing/2014/main" id="{10F40439-1FF3-4C66-A6DF-00A776A3CE9F}"/>
                </a:ext>
              </a:extLst>
            </p:cNvPr>
            <p:cNvSpPr/>
            <p:nvPr/>
          </p:nvSpPr>
          <p:spPr>
            <a:xfrm>
              <a:off x="3524400" y="3462912"/>
              <a:ext cx="1095840" cy="367920"/>
            </a:xfrm>
            <a:prstGeom prst="rect">
              <a:avLst/>
            </a:prstGeom>
            <a:gradFill>
              <a:gsLst>
                <a:gs pos="0">
                  <a:srgbClr val="D9CAEE"/>
                </a:gs>
                <a:gs pos="100000">
                  <a:srgbClr val="F1EAF8"/>
                </a:gs>
              </a:gsLst>
              <a:lin ang="16200000"/>
            </a:gradFill>
            <a:ln>
              <a:solidFill>
                <a:srgbClr val="7D5FA0"/>
              </a:solidFill>
              <a:round/>
            </a:ln>
            <a:effectLst>
              <a:outerShdw blurRad="4000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/>
          </p:style>
          <p:txBody>
            <a:bodyPr lIns="67500" tIns="33750" rIns="67500" bIns="33750" anchor="ctr"/>
            <a:lstStyle/>
            <a:p>
              <a:pPr algn="ctr">
                <a:lnSpc>
                  <a:spcPct val="100000"/>
                </a:lnSpc>
              </a:pPr>
              <a:r>
                <a:rPr lang="ru-RU" sz="1050" spc="-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Century Gothic"/>
                  <a:ea typeface="DejaVu Sans"/>
                </a:rPr>
                <a:t>Фильтры</a:t>
              </a:r>
              <a:endParaRPr lang="ru-RU" sz="105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34" name="CustomShape 33">
              <a:extLst>
                <a:ext uri="{FF2B5EF4-FFF2-40B4-BE49-F238E27FC236}">
                  <a16:creationId xmlns="" xmlns:a16="http://schemas.microsoft.com/office/drawing/2014/main" id="{E68AB751-FCCC-430E-8B9B-A9A4F14F5EBF}"/>
                </a:ext>
              </a:extLst>
            </p:cNvPr>
            <p:cNvSpPr/>
            <p:nvPr/>
          </p:nvSpPr>
          <p:spPr>
            <a:xfrm>
              <a:off x="3615840" y="3554352"/>
              <a:ext cx="1095840" cy="367920"/>
            </a:xfrm>
            <a:prstGeom prst="rect">
              <a:avLst/>
            </a:prstGeom>
            <a:gradFill>
              <a:gsLst>
                <a:gs pos="0">
                  <a:srgbClr val="D9CAEE"/>
                </a:gs>
                <a:gs pos="100000">
                  <a:srgbClr val="F1EAF8"/>
                </a:gs>
              </a:gsLst>
              <a:lin ang="16200000"/>
            </a:gradFill>
            <a:ln>
              <a:solidFill>
                <a:srgbClr val="7D5FA0"/>
              </a:solidFill>
              <a:round/>
            </a:ln>
            <a:effectLst>
              <a:outerShdw blurRad="4000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/>
          </p:style>
          <p:txBody>
            <a:bodyPr lIns="67500" tIns="33750" rIns="67500" bIns="33750" anchor="ctr"/>
            <a:lstStyle/>
            <a:p>
              <a:pPr algn="ctr">
                <a:lnSpc>
                  <a:spcPct val="100000"/>
                </a:lnSpc>
              </a:pPr>
              <a:r>
                <a:rPr lang="ru-RU" sz="1050" spc="-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Century Gothic"/>
                  <a:ea typeface="DejaVu Sans"/>
                </a:rPr>
                <a:t>Фильтры</a:t>
              </a:r>
              <a:endParaRPr lang="ru-RU" sz="105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35" name="CustomShape 34">
              <a:extLst>
                <a:ext uri="{FF2B5EF4-FFF2-40B4-BE49-F238E27FC236}">
                  <a16:creationId xmlns="" xmlns:a16="http://schemas.microsoft.com/office/drawing/2014/main" id="{445E1F1A-EE38-40C3-9446-F92EAB996F8E}"/>
                </a:ext>
              </a:extLst>
            </p:cNvPr>
            <p:cNvSpPr/>
            <p:nvPr/>
          </p:nvSpPr>
          <p:spPr>
            <a:xfrm>
              <a:off x="3707280" y="3649392"/>
              <a:ext cx="1095840" cy="367920"/>
            </a:xfrm>
            <a:prstGeom prst="rect">
              <a:avLst/>
            </a:prstGeom>
            <a:gradFill>
              <a:gsLst>
                <a:gs pos="0">
                  <a:srgbClr val="D9CAEE"/>
                </a:gs>
                <a:gs pos="100000">
                  <a:srgbClr val="F1EAF8"/>
                </a:gs>
              </a:gsLst>
              <a:lin ang="16200000"/>
            </a:gradFill>
            <a:ln>
              <a:solidFill>
                <a:srgbClr val="7D5FA0"/>
              </a:solidFill>
              <a:round/>
            </a:ln>
            <a:effectLst>
              <a:outerShdw blurRad="4000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/>
          </p:style>
          <p:txBody>
            <a:bodyPr lIns="67500" tIns="33750" rIns="67500" bIns="33750" anchor="ctr"/>
            <a:lstStyle/>
            <a:p>
              <a:pPr algn="ctr">
                <a:lnSpc>
                  <a:spcPct val="100000"/>
                </a:lnSpc>
              </a:pPr>
              <a:r>
                <a:rPr lang="ru-RU" sz="1050" spc="-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Century Gothic"/>
                  <a:ea typeface="DejaVu Sans"/>
                </a:rPr>
                <a:t>Фильтры</a:t>
              </a:r>
              <a:endParaRPr lang="ru-RU" sz="105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36" name="Line 35">
              <a:extLst>
                <a:ext uri="{FF2B5EF4-FFF2-40B4-BE49-F238E27FC236}">
                  <a16:creationId xmlns="" xmlns:a16="http://schemas.microsoft.com/office/drawing/2014/main" id="{6469E1D6-BBB5-4B29-BFED-022C6AB7B938}"/>
                </a:ext>
              </a:extLst>
            </p:cNvPr>
            <p:cNvSpPr/>
            <p:nvPr/>
          </p:nvSpPr>
          <p:spPr>
            <a:xfrm>
              <a:off x="1417320" y="3645792"/>
              <a:ext cx="425160" cy="360"/>
            </a:xfrm>
            <a:prstGeom prst="line">
              <a:avLst/>
            </a:prstGeom>
            <a:ln>
              <a:solidFill>
                <a:srgbClr val="000000"/>
              </a:solidFill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" name="Line 36">
              <a:extLst>
                <a:ext uri="{FF2B5EF4-FFF2-40B4-BE49-F238E27FC236}">
                  <a16:creationId xmlns="" xmlns:a16="http://schemas.microsoft.com/office/drawing/2014/main" id="{EE311BA2-24FE-45A2-83DC-855914D1E71C}"/>
                </a:ext>
              </a:extLst>
            </p:cNvPr>
            <p:cNvSpPr/>
            <p:nvPr/>
          </p:nvSpPr>
          <p:spPr>
            <a:xfrm>
              <a:off x="3214080" y="3645792"/>
              <a:ext cx="310320" cy="360"/>
            </a:xfrm>
            <a:prstGeom prst="line">
              <a:avLst/>
            </a:prstGeom>
            <a:ln>
              <a:solidFill>
                <a:srgbClr val="000000"/>
              </a:solidFill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8" name="Line 37">
              <a:extLst>
                <a:ext uri="{FF2B5EF4-FFF2-40B4-BE49-F238E27FC236}">
                  <a16:creationId xmlns="" xmlns:a16="http://schemas.microsoft.com/office/drawing/2014/main" id="{74836F9E-3F1B-44C3-BFC4-867B9F0ADF54}"/>
                </a:ext>
              </a:extLst>
            </p:cNvPr>
            <p:cNvSpPr/>
            <p:nvPr/>
          </p:nvSpPr>
          <p:spPr>
            <a:xfrm>
              <a:off x="4804560" y="3828672"/>
              <a:ext cx="274320" cy="360"/>
            </a:xfrm>
            <a:prstGeom prst="line">
              <a:avLst/>
            </a:prstGeom>
            <a:ln>
              <a:solidFill>
                <a:srgbClr val="000000"/>
              </a:solidFill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9" name="Line 38">
              <a:extLst>
                <a:ext uri="{FF2B5EF4-FFF2-40B4-BE49-F238E27FC236}">
                  <a16:creationId xmlns="" xmlns:a16="http://schemas.microsoft.com/office/drawing/2014/main" id="{CC43D9E8-A5AF-48D9-9320-0E0576A4CF7F}"/>
                </a:ext>
              </a:extLst>
            </p:cNvPr>
            <p:cNvSpPr/>
            <p:nvPr/>
          </p:nvSpPr>
          <p:spPr>
            <a:xfrm>
              <a:off x="6332760" y="2043072"/>
              <a:ext cx="254880" cy="360"/>
            </a:xfrm>
            <a:prstGeom prst="line">
              <a:avLst/>
            </a:prstGeom>
            <a:ln>
              <a:solidFill>
                <a:srgbClr val="000000"/>
              </a:solidFill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0" name="Line 39">
              <a:extLst>
                <a:ext uri="{FF2B5EF4-FFF2-40B4-BE49-F238E27FC236}">
                  <a16:creationId xmlns="" xmlns:a16="http://schemas.microsoft.com/office/drawing/2014/main" id="{F7D6A8B0-5088-4A84-A085-F67D3FD2109E}"/>
                </a:ext>
              </a:extLst>
            </p:cNvPr>
            <p:cNvSpPr/>
            <p:nvPr/>
          </p:nvSpPr>
          <p:spPr>
            <a:xfrm>
              <a:off x="7867800" y="2225952"/>
              <a:ext cx="274320" cy="360"/>
            </a:xfrm>
            <a:prstGeom prst="line">
              <a:avLst/>
            </a:prstGeom>
            <a:ln>
              <a:solidFill>
                <a:srgbClr val="000000"/>
              </a:solidFill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" name="Line 40">
              <a:extLst>
                <a:ext uri="{FF2B5EF4-FFF2-40B4-BE49-F238E27FC236}">
                  <a16:creationId xmlns="" xmlns:a16="http://schemas.microsoft.com/office/drawing/2014/main" id="{25806891-8C7D-4AFF-B43D-4EC10D19B407}"/>
                </a:ext>
              </a:extLst>
            </p:cNvPr>
            <p:cNvSpPr/>
            <p:nvPr/>
          </p:nvSpPr>
          <p:spPr>
            <a:xfrm>
              <a:off x="6332760" y="2866032"/>
              <a:ext cx="254880" cy="360"/>
            </a:xfrm>
            <a:prstGeom prst="line">
              <a:avLst/>
            </a:prstGeom>
            <a:ln>
              <a:solidFill>
                <a:srgbClr val="000000"/>
              </a:solidFill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2" name="Line 41">
              <a:extLst>
                <a:ext uri="{FF2B5EF4-FFF2-40B4-BE49-F238E27FC236}">
                  <a16:creationId xmlns="" xmlns:a16="http://schemas.microsoft.com/office/drawing/2014/main" id="{3F80A315-F1CC-4325-8542-0535A64DCB1F}"/>
                </a:ext>
              </a:extLst>
            </p:cNvPr>
            <p:cNvSpPr/>
            <p:nvPr/>
          </p:nvSpPr>
          <p:spPr>
            <a:xfrm>
              <a:off x="7867800" y="3048912"/>
              <a:ext cx="274320" cy="360"/>
            </a:xfrm>
            <a:prstGeom prst="line">
              <a:avLst/>
            </a:prstGeom>
            <a:ln>
              <a:solidFill>
                <a:srgbClr val="000000"/>
              </a:solidFill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3" name="Line 42">
              <a:extLst>
                <a:ext uri="{FF2B5EF4-FFF2-40B4-BE49-F238E27FC236}">
                  <a16:creationId xmlns="" xmlns:a16="http://schemas.microsoft.com/office/drawing/2014/main" id="{0004E411-5266-465D-910B-6D357E9151D7}"/>
                </a:ext>
              </a:extLst>
            </p:cNvPr>
            <p:cNvSpPr/>
            <p:nvPr/>
          </p:nvSpPr>
          <p:spPr>
            <a:xfrm>
              <a:off x="9513720" y="2225952"/>
              <a:ext cx="454320" cy="360"/>
            </a:xfrm>
            <a:prstGeom prst="line">
              <a:avLst/>
            </a:prstGeom>
            <a:ln>
              <a:solidFill>
                <a:srgbClr val="000000"/>
              </a:solidFill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4" name="Line 43">
              <a:extLst>
                <a:ext uri="{FF2B5EF4-FFF2-40B4-BE49-F238E27FC236}">
                  <a16:creationId xmlns="" xmlns:a16="http://schemas.microsoft.com/office/drawing/2014/main" id="{8FAD2981-1DC7-4B0D-A3BB-E6295D9650D7}"/>
                </a:ext>
              </a:extLst>
            </p:cNvPr>
            <p:cNvSpPr/>
            <p:nvPr/>
          </p:nvSpPr>
          <p:spPr>
            <a:xfrm>
              <a:off x="9513720" y="3048912"/>
              <a:ext cx="454320" cy="360"/>
            </a:xfrm>
            <a:prstGeom prst="line">
              <a:avLst/>
            </a:prstGeom>
            <a:ln>
              <a:solidFill>
                <a:srgbClr val="000000"/>
              </a:solidFill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5" name="CustomShape 44">
              <a:extLst>
                <a:ext uri="{FF2B5EF4-FFF2-40B4-BE49-F238E27FC236}">
                  <a16:creationId xmlns="" xmlns:a16="http://schemas.microsoft.com/office/drawing/2014/main" id="{8865EC7C-9647-42A4-9B66-B52FF7BD101E}"/>
                </a:ext>
              </a:extLst>
            </p:cNvPr>
            <p:cNvSpPr/>
            <p:nvPr/>
          </p:nvSpPr>
          <p:spPr>
            <a:xfrm>
              <a:off x="6724800" y="3655152"/>
              <a:ext cx="1095840" cy="367920"/>
            </a:xfrm>
            <a:prstGeom prst="rect">
              <a:avLst/>
            </a:prstGeom>
            <a:gradFill>
              <a:gsLst>
                <a:gs pos="0">
                  <a:srgbClr val="D9CAEE"/>
                </a:gs>
                <a:gs pos="100000">
                  <a:srgbClr val="F1EAF8"/>
                </a:gs>
              </a:gsLst>
              <a:lin ang="16200000"/>
            </a:gradFill>
            <a:ln>
              <a:solidFill>
                <a:srgbClr val="7D5FA0"/>
              </a:solidFill>
              <a:round/>
            </a:ln>
            <a:effectLst>
              <a:outerShdw blurRad="4000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/>
          </p:style>
          <p:txBody>
            <a:bodyPr lIns="67500" tIns="33750" rIns="67500" bIns="33750" anchor="ctr"/>
            <a:lstStyle/>
            <a:p>
              <a:pPr algn="ctr">
                <a:lnSpc>
                  <a:spcPct val="100000"/>
                </a:lnSpc>
              </a:pPr>
              <a:r>
                <a:rPr lang="ru-RU" sz="1050" spc="-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Century Gothic"/>
                  <a:ea typeface="DejaVu Sans"/>
                </a:rPr>
                <a:t>Правила</a:t>
              </a:r>
              <a:endParaRPr lang="ru-RU" sz="105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46" name="CustomShape 45">
              <a:extLst>
                <a:ext uri="{FF2B5EF4-FFF2-40B4-BE49-F238E27FC236}">
                  <a16:creationId xmlns="" xmlns:a16="http://schemas.microsoft.com/office/drawing/2014/main" id="{6D9F7079-8963-4784-AB71-B9F22EAC7404}"/>
                </a:ext>
              </a:extLst>
            </p:cNvPr>
            <p:cNvSpPr/>
            <p:nvPr/>
          </p:nvSpPr>
          <p:spPr>
            <a:xfrm>
              <a:off x="6489360" y="1536192"/>
              <a:ext cx="3107520" cy="1827360"/>
            </a:xfrm>
            <a:prstGeom prst="rect">
              <a:avLst/>
            </a:prstGeom>
            <a:noFill/>
            <a:ln w="12600">
              <a:solidFill>
                <a:schemeClr val="tx1"/>
              </a:solidFill>
              <a:custDash>
                <a:ds d="100000" sp="100000"/>
                <a:ds d="100000" sp="100000"/>
              </a:custDash>
              <a:rou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/>
          </p:style>
          <p:txBody>
            <a:bodyPr lIns="62640" tIns="28890" rIns="62640" bIns="28890"/>
            <a:lstStyle/>
            <a:p>
              <a:pPr algn="ctr">
                <a:lnSpc>
                  <a:spcPct val="100000"/>
                </a:lnSpc>
              </a:pPr>
              <a:r>
                <a:rPr lang="ru-RU" sz="825" spc="-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Century Gothic"/>
                  <a:ea typeface="DejaVu Sans"/>
                </a:rPr>
                <a:t>Upstream (North)</a:t>
              </a:r>
              <a:endParaRPr lang="ru-RU" sz="825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47" name="CustomShape 46">
              <a:extLst>
                <a:ext uri="{FF2B5EF4-FFF2-40B4-BE49-F238E27FC236}">
                  <a16:creationId xmlns="" xmlns:a16="http://schemas.microsoft.com/office/drawing/2014/main" id="{D49764B9-EADC-47BD-983B-C0B775A4CF96}"/>
                </a:ext>
              </a:extLst>
            </p:cNvPr>
            <p:cNvSpPr/>
            <p:nvPr/>
          </p:nvSpPr>
          <p:spPr>
            <a:xfrm>
              <a:off x="6489360" y="3511872"/>
              <a:ext cx="3107520" cy="821520"/>
            </a:xfrm>
            <a:prstGeom prst="rect">
              <a:avLst/>
            </a:prstGeom>
            <a:noFill/>
            <a:ln w="12600">
              <a:solidFill>
                <a:schemeClr val="tx1"/>
              </a:solidFill>
              <a:custDash>
                <a:ds d="100000" sp="100000"/>
                <a:ds d="100000" sp="100000"/>
              </a:custDash>
              <a:rou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/>
          </p:style>
          <p:txBody>
            <a:bodyPr lIns="62640" tIns="28890" rIns="62640" bIns="28890" anchor="b"/>
            <a:lstStyle/>
            <a:p>
              <a:pPr algn="ctr">
                <a:lnSpc>
                  <a:spcPct val="100000"/>
                </a:lnSpc>
              </a:pPr>
              <a:r>
                <a:rPr lang="ru-RU" sz="825" spc="-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Century Gothic"/>
                  <a:ea typeface="DejaVu Sans"/>
                </a:rPr>
                <a:t>Сервис уведомлений (действия)</a:t>
              </a:r>
              <a:endParaRPr lang="ru-RU" sz="825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48" name="CustomShape 47">
              <a:extLst>
                <a:ext uri="{FF2B5EF4-FFF2-40B4-BE49-F238E27FC236}">
                  <a16:creationId xmlns="" xmlns:a16="http://schemas.microsoft.com/office/drawing/2014/main" id="{B629F1A3-33DB-4474-AA82-55F74E2279E0}"/>
                </a:ext>
              </a:extLst>
            </p:cNvPr>
            <p:cNvSpPr/>
            <p:nvPr/>
          </p:nvSpPr>
          <p:spPr>
            <a:xfrm>
              <a:off x="8115840" y="3658752"/>
              <a:ext cx="1370160" cy="364320"/>
            </a:xfrm>
            <a:prstGeom prst="rect">
              <a:avLst/>
            </a:prstGeom>
            <a:gradFill>
              <a:gsLst>
                <a:gs pos="0">
                  <a:srgbClr val="D9CAEE"/>
                </a:gs>
                <a:gs pos="100000">
                  <a:srgbClr val="F1EAF8"/>
                </a:gs>
              </a:gsLst>
              <a:lin ang="16200000"/>
            </a:gradFill>
            <a:ln>
              <a:solidFill>
                <a:srgbClr val="7D5FA0"/>
              </a:solidFill>
              <a:round/>
            </a:ln>
            <a:effectLst>
              <a:outerShdw blurRad="4000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/>
          </p:style>
          <p:txBody>
            <a:bodyPr lIns="67500" tIns="33750" rIns="67500" bIns="33750" anchor="ctr"/>
            <a:lstStyle/>
            <a:p>
              <a:pPr algn="ctr">
                <a:lnSpc>
                  <a:spcPct val="100000"/>
                </a:lnSpc>
              </a:pPr>
              <a:r>
                <a:rPr lang="ru-RU" sz="1050" spc="-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Century Gothic"/>
                  <a:ea typeface="DejaVu Sans"/>
                </a:rPr>
                <a:t>Действие</a:t>
              </a:r>
              <a:endParaRPr lang="ru-RU" sz="105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49" name="Line 48">
              <a:extLst>
                <a:ext uri="{FF2B5EF4-FFF2-40B4-BE49-F238E27FC236}">
                  <a16:creationId xmlns="" xmlns:a16="http://schemas.microsoft.com/office/drawing/2014/main" id="{2108BE04-4730-49F2-A116-A3D8573E936F}"/>
                </a:ext>
              </a:extLst>
            </p:cNvPr>
            <p:cNvSpPr/>
            <p:nvPr/>
          </p:nvSpPr>
          <p:spPr>
            <a:xfrm>
              <a:off x="6332760" y="3822192"/>
              <a:ext cx="392040" cy="360"/>
            </a:xfrm>
            <a:prstGeom prst="line">
              <a:avLst/>
            </a:prstGeom>
            <a:ln>
              <a:solidFill>
                <a:srgbClr val="000000"/>
              </a:solidFill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0" name="Line 49">
              <a:extLst>
                <a:ext uri="{FF2B5EF4-FFF2-40B4-BE49-F238E27FC236}">
                  <a16:creationId xmlns="" xmlns:a16="http://schemas.microsoft.com/office/drawing/2014/main" id="{3F2174FB-CA1A-4092-9D9B-36A06968B3EA}"/>
                </a:ext>
              </a:extLst>
            </p:cNvPr>
            <p:cNvSpPr/>
            <p:nvPr/>
          </p:nvSpPr>
          <p:spPr>
            <a:xfrm>
              <a:off x="7822080" y="3822192"/>
              <a:ext cx="293760" cy="360"/>
            </a:xfrm>
            <a:prstGeom prst="line">
              <a:avLst/>
            </a:prstGeom>
            <a:ln>
              <a:solidFill>
                <a:srgbClr val="000000"/>
              </a:solidFill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1" name="CustomShape 51">
              <a:extLst>
                <a:ext uri="{FF2B5EF4-FFF2-40B4-BE49-F238E27FC236}">
                  <a16:creationId xmlns="" xmlns:a16="http://schemas.microsoft.com/office/drawing/2014/main" id="{DB89D14B-2411-4CF7-91D7-5428D7F615EA}"/>
                </a:ext>
              </a:extLst>
            </p:cNvPr>
            <p:cNvSpPr/>
            <p:nvPr/>
          </p:nvSpPr>
          <p:spPr>
            <a:xfrm>
              <a:off x="1551600" y="1261872"/>
              <a:ext cx="8228520" cy="3199320"/>
            </a:xfrm>
            <a:prstGeom prst="rect">
              <a:avLst/>
            </a:prstGeom>
            <a:noFill/>
            <a:ln w="12600">
              <a:solidFill>
                <a:schemeClr val="tx1"/>
              </a:solidFill>
              <a:custDash>
                <a:ds d="100000" sp="100000"/>
                <a:ds d="100000" sp="100000"/>
              </a:custDash>
              <a:rou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/>
          </p:style>
          <p:txBody>
            <a:bodyPr lIns="62640" tIns="28890" rIns="62640" bIns="28890"/>
            <a:lstStyle/>
            <a:p>
              <a:pPr algn="ctr">
                <a:lnSpc>
                  <a:spcPct val="100000"/>
                </a:lnSpc>
              </a:pPr>
              <a:r>
                <a:rPr lang="ru-RU" sz="1400" b="1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Century Gothic"/>
                  <a:ea typeface="DejaVu Sans"/>
                </a:rPr>
                <a:t>Граничный шлюз IoT</a:t>
              </a:r>
              <a:endParaRPr lang="ru-RU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</p:grpSp>
      <p:sp>
        <p:nvSpPr>
          <p:cNvPr id="52" name="Заголовок 1">
            <a:extLst>
              <a:ext uri="{FF2B5EF4-FFF2-40B4-BE49-F238E27FC236}">
                <a16:creationId xmlns="" xmlns:a16="http://schemas.microsoft.com/office/drawing/2014/main" id="{8BA81A97-9021-49F1-9C3A-A59CD6DDF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462" y="87330"/>
            <a:ext cx="8287033" cy="612605"/>
          </a:xfrm>
        </p:spPr>
        <p:txBody>
          <a:bodyPr>
            <a:noAutofit/>
          </a:bodyPr>
          <a:lstStyle/>
          <a:p>
            <a:pPr algn="r"/>
            <a:r>
              <a:rPr lang="ru-RU" sz="2700" dirty="0">
                <a:latin typeface="Century Gothic" panose="020B0502020202020204" pitchFamily="34" charset="0"/>
              </a:rPr>
              <a:t>Схема граничных вычислений</a:t>
            </a:r>
            <a:endParaRPr lang="ru-RU" sz="2700" dirty="0"/>
          </a:p>
        </p:txBody>
      </p:sp>
      <p:sp>
        <p:nvSpPr>
          <p:cNvPr id="53" name="CustomShape 50">
            <a:extLst>
              <a:ext uri="{FF2B5EF4-FFF2-40B4-BE49-F238E27FC236}">
                <a16:creationId xmlns="" xmlns:a16="http://schemas.microsoft.com/office/drawing/2014/main" id="{59CE056F-AE43-4D4D-B658-8E21BFC299D4}"/>
              </a:ext>
            </a:extLst>
          </p:cNvPr>
          <p:cNvSpPr/>
          <p:nvPr/>
        </p:nvSpPr>
        <p:spPr>
          <a:xfrm>
            <a:off x="685478" y="4246463"/>
            <a:ext cx="7817075" cy="24952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/>
          <a:p>
            <a:pPr marL="1080" algn="just">
              <a:buClr>
                <a:srgbClr val="000000"/>
              </a:buClr>
              <a:buSzPct val="45000"/>
            </a:pPr>
            <a:r>
              <a:rPr lang="ru-RU" sz="1600" b="1" spc="-1" dirty="0">
                <a:solidFill>
                  <a:srgbClr val="235F6F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Примеры плагинов обработки данных (фильтры)</a:t>
            </a:r>
          </a:p>
          <a:p>
            <a:pPr marL="286830" indent="-285750" algn="just"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235F6F"/>
                </a:solidFill>
              </a:rPr>
              <a:t>Декодирование данных (показания датчиков приходят в зашифрованном виде)</a:t>
            </a:r>
          </a:p>
          <a:p>
            <a:pPr marL="286830" indent="-285750" algn="just"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235F6F"/>
                </a:solidFill>
              </a:rPr>
              <a:t>Компрессия данных — отправка данных только при наличии существенных изменений в значениях</a:t>
            </a:r>
          </a:p>
          <a:p>
            <a:pPr marL="286830" indent="-285750" algn="just"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235F6F"/>
                </a:solidFill>
              </a:rPr>
              <a:t>Сохранение данных по условиям (например, математическому выражению)</a:t>
            </a:r>
          </a:p>
          <a:p>
            <a:pPr marL="286830" indent="-285750" algn="just"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235F6F"/>
                </a:solidFill>
              </a:rPr>
              <a:t>Вычисление новых данных по полученным (RMS, FFT, средние значения и т.п.)</a:t>
            </a:r>
          </a:p>
          <a:p>
            <a:pPr marL="286830" indent="-285750" algn="just"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235F6F"/>
                </a:solidFill>
              </a:rPr>
              <a:t>Включение, исключение или переименование блоков данных</a:t>
            </a:r>
          </a:p>
          <a:p>
            <a:pPr marL="286830" indent="-285750" algn="just"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235F6F"/>
                </a:solidFill>
              </a:rPr>
              <a:t>Преобразование единиц измерения, добавление метаинформации</a:t>
            </a:r>
          </a:p>
          <a:p>
            <a:pPr marL="286830" indent="-285750" algn="just"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235F6F"/>
                </a:solidFill>
              </a:rPr>
              <a:t>Отправка </a:t>
            </a:r>
            <a:r>
              <a:rPr lang="ru-RU" sz="1600" spc="-1" dirty="0">
                <a:solidFill>
                  <a:srgbClr val="235F6F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в облачный сервис по </a:t>
            </a:r>
            <a:r>
              <a:rPr lang="ru-RU" sz="1600" spc="-1" dirty="0" smtClean="0">
                <a:solidFill>
                  <a:srgbClr val="235F6F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условию</a:t>
            </a:r>
            <a:endParaRPr lang="ru-RU" sz="1600" spc="-1" dirty="0" smtClean="0">
              <a:solidFill>
                <a:srgbClr val="235F6F"/>
              </a:solidFill>
              <a:uFill>
                <a:solidFill>
                  <a:srgbClr val="FFFFFF"/>
                </a:solidFill>
              </a:uFill>
            </a:endParaRPr>
          </a:p>
          <a:p>
            <a:pPr algn="just">
              <a:lnSpc>
                <a:spcPct val="100000"/>
              </a:lnSpc>
            </a:pPr>
            <a:endParaRPr lang="ru-RU" sz="105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05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210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1580" y="80628"/>
            <a:ext cx="8229600" cy="576064"/>
          </a:xfrm>
        </p:spPr>
        <p:txBody>
          <a:bodyPr>
            <a:noAutofit/>
          </a:bodyPr>
          <a:lstStyle/>
          <a:p>
            <a:pPr algn="r"/>
            <a:r>
              <a:rPr lang="ru-RU" sz="2700" dirty="0">
                <a:latin typeface="Century Gothic" panose="020B0502020202020204" pitchFamily="34" charset="0"/>
              </a:rPr>
              <a:t>Граничный шлюз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4391980" y="836712"/>
            <a:ext cx="4365485" cy="5508612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ru-RU" sz="1700" b="1" dirty="0">
                <a:solidFill>
                  <a:schemeClr val="accent1">
                    <a:lumMod val="50000"/>
                  </a:schemeClr>
                </a:solidFill>
              </a:rPr>
              <a:t>Характеристики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35F6F"/>
                </a:solidFill>
              </a:rPr>
              <a:t>Модульная архитектура</a:t>
            </a:r>
            <a:r>
              <a:rPr lang="en-US" dirty="0">
                <a:solidFill>
                  <a:srgbClr val="235F6F"/>
                </a:solidFill>
              </a:rPr>
              <a:t> </a:t>
            </a:r>
            <a:r>
              <a:rPr lang="ru-RU" dirty="0">
                <a:solidFill>
                  <a:srgbClr val="235F6F"/>
                </a:solidFill>
              </a:rPr>
              <a:t>на базе процессора 1892ВА018 («СКИФ»)</a:t>
            </a:r>
            <a:endParaRPr lang="en-US" dirty="0">
              <a:solidFill>
                <a:srgbClr val="235F6F"/>
              </a:solidFill>
            </a:endParaRP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35F6F"/>
                </a:solidFill>
              </a:rPr>
              <a:t>Подключение к ПОС по интерфейсам</a:t>
            </a:r>
            <a:r>
              <a:rPr lang="en-US" dirty="0">
                <a:solidFill>
                  <a:srgbClr val="235F6F"/>
                </a:solidFill>
              </a:rPr>
              <a:t> Ethernet, LTE, </a:t>
            </a:r>
            <a:r>
              <a:rPr lang="en-US" dirty="0" err="1">
                <a:solidFill>
                  <a:srgbClr val="235F6F"/>
                </a:solidFill>
              </a:rPr>
              <a:t>WiFi</a:t>
            </a:r>
            <a:endParaRPr lang="ru-RU" dirty="0">
              <a:solidFill>
                <a:srgbClr val="235F6F"/>
              </a:solidFill>
            </a:endParaRP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35F6F"/>
                </a:solidFill>
              </a:rPr>
              <a:t>Подключение к ОУ по интерфейсам </a:t>
            </a:r>
            <a:r>
              <a:rPr lang="en-US" dirty="0">
                <a:solidFill>
                  <a:srgbClr val="235F6F"/>
                </a:solidFill>
              </a:rPr>
              <a:t>Ethernet, </a:t>
            </a:r>
            <a:r>
              <a:rPr lang="en-US" dirty="0" err="1">
                <a:solidFill>
                  <a:srgbClr val="235F6F"/>
                </a:solidFill>
              </a:rPr>
              <a:t>LoRa</a:t>
            </a:r>
            <a:endParaRPr lang="ru-RU" dirty="0">
              <a:solidFill>
                <a:srgbClr val="235F6F"/>
              </a:solidFill>
            </a:endParaRP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35F6F"/>
                </a:solidFill>
              </a:rPr>
              <a:t>Питание от внешнего БП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35F6F"/>
                </a:solidFill>
              </a:rPr>
              <a:t>Климатическое исполнение УХЛ1.1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35F6F"/>
                </a:solidFill>
              </a:rPr>
              <a:t>Габариты 240</a:t>
            </a:r>
            <a:r>
              <a:rPr lang="en-US" dirty="0">
                <a:solidFill>
                  <a:srgbClr val="235F6F"/>
                </a:solidFill>
              </a:rPr>
              <a:t>x</a:t>
            </a:r>
            <a:r>
              <a:rPr lang="ru-RU" dirty="0">
                <a:solidFill>
                  <a:srgbClr val="235F6F"/>
                </a:solidFill>
              </a:rPr>
              <a:t>226</a:t>
            </a:r>
            <a:r>
              <a:rPr lang="en-US" dirty="0">
                <a:solidFill>
                  <a:srgbClr val="235F6F"/>
                </a:solidFill>
              </a:rPr>
              <a:t>x4</a:t>
            </a:r>
            <a:r>
              <a:rPr lang="ru-RU" dirty="0">
                <a:solidFill>
                  <a:srgbClr val="235F6F"/>
                </a:solidFill>
              </a:rPr>
              <a:t>98</a:t>
            </a:r>
            <a:r>
              <a:rPr lang="en-US" dirty="0">
                <a:solidFill>
                  <a:srgbClr val="235F6F"/>
                </a:solidFill>
              </a:rPr>
              <a:t>, </a:t>
            </a:r>
            <a:r>
              <a:rPr lang="ru-RU" dirty="0">
                <a:solidFill>
                  <a:srgbClr val="235F6F"/>
                </a:solidFill>
              </a:rPr>
              <a:t>масса 1,2 кг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35F6F"/>
                </a:solidFill>
              </a:rPr>
              <a:t>Датчик вскрытия корпуса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35F6F"/>
                </a:solidFill>
              </a:rPr>
              <a:t>Использование аппаратного модуля безопасности, ПАК «Звезда»</a:t>
            </a:r>
            <a:endParaRPr lang="en-US" dirty="0">
              <a:solidFill>
                <a:srgbClr val="235F6F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35F6F"/>
                </a:solidFill>
              </a:rPr>
              <a:t>Операционная система </a:t>
            </a:r>
            <a:r>
              <a:rPr lang="en-US" dirty="0">
                <a:solidFill>
                  <a:srgbClr val="235F6F"/>
                </a:solidFill>
              </a:rPr>
              <a:t>ALT Linux</a:t>
            </a:r>
            <a:r>
              <a:rPr lang="ru-RU" dirty="0">
                <a:solidFill>
                  <a:srgbClr val="235F6F"/>
                </a:solidFill>
              </a:rPr>
              <a:t>, разработка ООО «Базальт СПО»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35F6F"/>
                </a:solidFill>
              </a:rPr>
              <a:t>Специальное программное обеспечение – разработка  ООО «Элвис»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35F6F"/>
                </a:solidFill>
              </a:rPr>
              <a:t>Программные модули граничной аналитики – разработка НИУ МИЭТ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6535" y="1268760"/>
            <a:ext cx="3943498" cy="3700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1575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0892" y="107012"/>
            <a:ext cx="8229600" cy="634082"/>
          </a:xfrm>
        </p:spPr>
        <p:txBody>
          <a:bodyPr>
            <a:noAutofit/>
          </a:bodyPr>
          <a:lstStyle/>
          <a:p>
            <a:pPr algn="r"/>
            <a:r>
              <a:rPr lang="ru-RU" sz="2700" dirty="0">
                <a:latin typeface="Century Gothic" panose="020B0502020202020204" pitchFamily="34" charset="0"/>
              </a:rPr>
              <a:t>Оконечное устройство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4883867" y="1664804"/>
            <a:ext cx="4128315" cy="3942438"/>
          </a:xfrm>
        </p:spPr>
        <p:txBody>
          <a:bodyPr>
            <a:normAutofit/>
          </a:bodyPr>
          <a:lstStyle/>
          <a:p>
            <a:pPr algn="l"/>
            <a:r>
              <a:rPr lang="ru-RU" sz="1800" b="1" dirty="0">
                <a:solidFill>
                  <a:srgbClr val="235F6F"/>
                </a:solidFill>
              </a:rPr>
              <a:t>Характеристики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rgbClr val="235F6F"/>
                </a:solidFill>
              </a:rPr>
              <a:t>Модульная архитектура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rgbClr val="235F6F"/>
                </a:solidFill>
              </a:rPr>
              <a:t>Подключение к Платформе по интерфейсам </a:t>
            </a:r>
            <a:r>
              <a:rPr lang="en-US" sz="1500" dirty="0">
                <a:solidFill>
                  <a:srgbClr val="235F6F"/>
                </a:solidFill>
              </a:rPr>
              <a:t>Ethernet</a:t>
            </a:r>
            <a:r>
              <a:rPr lang="ru-RU" sz="1500" dirty="0">
                <a:solidFill>
                  <a:srgbClr val="235F6F"/>
                </a:solidFill>
              </a:rPr>
              <a:t>, </a:t>
            </a:r>
            <a:r>
              <a:rPr lang="en-US" sz="1500" dirty="0" err="1">
                <a:solidFill>
                  <a:srgbClr val="235F6F"/>
                </a:solidFill>
              </a:rPr>
              <a:t>LoRa</a:t>
            </a:r>
            <a:r>
              <a:rPr lang="ru-RU" sz="1500" dirty="0">
                <a:solidFill>
                  <a:srgbClr val="235F6F"/>
                </a:solidFill>
              </a:rPr>
              <a:t>, </a:t>
            </a:r>
            <a:r>
              <a:rPr lang="en-US" sz="1500" dirty="0">
                <a:solidFill>
                  <a:srgbClr val="235F6F"/>
                </a:solidFill>
              </a:rPr>
              <a:t>ZigBee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rgbClr val="235F6F"/>
                </a:solidFill>
              </a:rPr>
              <a:t>Интерфейсы для датчиков</a:t>
            </a:r>
            <a:r>
              <a:rPr lang="en-US" sz="1500" dirty="0">
                <a:solidFill>
                  <a:srgbClr val="235F6F"/>
                </a:solidFill>
              </a:rPr>
              <a:t>: RS</a:t>
            </a:r>
            <a:r>
              <a:rPr lang="ru-RU" sz="1500" dirty="0">
                <a:solidFill>
                  <a:srgbClr val="235F6F"/>
                </a:solidFill>
              </a:rPr>
              <a:t>-48</a:t>
            </a:r>
            <a:r>
              <a:rPr lang="en-US" sz="1500" dirty="0">
                <a:solidFill>
                  <a:srgbClr val="235F6F"/>
                </a:solidFill>
              </a:rPr>
              <a:t>5, CAN </a:t>
            </a:r>
            <a:r>
              <a:rPr lang="ru-RU" sz="1500" dirty="0">
                <a:solidFill>
                  <a:srgbClr val="235F6F"/>
                </a:solidFill>
              </a:rPr>
              <a:t>аналог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rgbClr val="235F6F"/>
                </a:solidFill>
              </a:rPr>
              <a:t>Использование аппаратного модуля безопасности</a:t>
            </a:r>
            <a:endParaRPr lang="en-US" sz="1500" dirty="0">
              <a:solidFill>
                <a:srgbClr val="235F6F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rgbClr val="235F6F"/>
                </a:solidFill>
              </a:rPr>
              <a:t>Автономное питание, питание по </a:t>
            </a:r>
            <a:r>
              <a:rPr lang="en-US" sz="1500" dirty="0" err="1">
                <a:solidFill>
                  <a:srgbClr val="235F6F"/>
                </a:solidFill>
              </a:rPr>
              <a:t>PoE</a:t>
            </a:r>
            <a:r>
              <a:rPr lang="ru-RU" sz="1500" dirty="0">
                <a:solidFill>
                  <a:srgbClr val="235F6F"/>
                </a:solidFill>
              </a:rPr>
              <a:t>, питание от внешнего источника  48</a:t>
            </a:r>
            <a:r>
              <a:rPr lang="en-US" sz="1500" dirty="0">
                <a:solidFill>
                  <a:srgbClr val="235F6F"/>
                </a:solidFill>
              </a:rPr>
              <a:t> </a:t>
            </a:r>
            <a:r>
              <a:rPr lang="ru-RU" sz="1500" dirty="0">
                <a:solidFill>
                  <a:srgbClr val="235F6F"/>
                </a:solidFill>
              </a:rPr>
              <a:t>В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rgbClr val="235F6F"/>
                </a:solidFill>
              </a:rPr>
              <a:t>Датчик вскрытия корпуса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rgbClr val="235F6F"/>
                </a:solidFill>
              </a:rPr>
              <a:t>Габариты 120</a:t>
            </a:r>
            <a:r>
              <a:rPr lang="en-US" sz="1500" dirty="0">
                <a:solidFill>
                  <a:srgbClr val="235F6F"/>
                </a:solidFill>
              </a:rPr>
              <a:t>x150x46, </a:t>
            </a:r>
            <a:r>
              <a:rPr lang="ru-RU" sz="1500" dirty="0">
                <a:solidFill>
                  <a:srgbClr val="235F6F"/>
                </a:solidFill>
              </a:rPr>
              <a:t>масса 435</a:t>
            </a:r>
            <a:r>
              <a:rPr lang="en-US" sz="1500" dirty="0">
                <a:solidFill>
                  <a:srgbClr val="235F6F"/>
                </a:solidFill>
              </a:rPr>
              <a:t> </a:t>
            </a:r>
            <a:r>
              <a:rPr lang="ru-RU" sz="1500" dirty="0">
                <a:solidFill>
                  <a:srgbClr val="235F6F"/>
                </a:solidFill>
              </a:rPr>
              <a:t>г.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rgbClr val="235F6F"/>
                </a:solidFill>
              </a:rPr>
              <a:t>Возможность модернизации до шлюза-координатора </a:t>
            </a:r>
            <a:r>
              <a:rPr lang="en-US" sz="1500" dirty="0">
                <a:solidFill>
                  <a:srgbClr val="235F6F"/>
                </a:solidFill>
              </a:rPr>
              <a:t>ZigBee</a:t>
            </a:r>
            <a:endParaRPr lang="ru-RU" sz="1500" dirty="0">
              <a:solidFill>
                <a:srgbClr val="235F6F"/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6" name="Объект 15">
            <a:extLst>
              <a:ext uri="{FF2B5EF4-FFF2-40B4-BE49-F238E27FC236}">
                <a16:creationId xmlns="" xmlns:a16="http://schemas.microsoft.com/office/drawing/2014/main" id="{1467CDCF-512D-471E-8582-786E769ADA8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3085">
            <a:off x="323528" y="1484784"/>
            <a:ext cx="4797533" cy="4797533"/>
          </a:xfrm>
        </p:spPr>
      </p:pic>
    </p:spTree>
    <p:extLst>
      <p:ext uri="{BB962C8B-B14F-4D97-AF65-F5344CB8AC3E}">
        <p14:creationId xmlns:p14="http://schemas.microsoft.com/office/powerpoint/2010/main" val="385595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24482</TotalTime>
  <Words>1518</Words>
  <Application>Microsoft Office PowerPoint</Application>
  <PresentationFormat>Экран (4:3)</PresentationFormat>
  <Paragraphs>306</Paragraphs>
  <Slides>18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Специальное оформление</vt:lpstr>
      <vt:lpstr>Презентация PowerPoint</vt:lpstr>
      <vt:lpstr> Доверенная Платформа сбора и обработки сенсорной информации </vt:lpstr>
      <vt:lpstr>Архитектура и перспективы</vt:lpstr>
      <vt:lpstr>Программная составляющая</vt:lpstr>
      <vt:lpstr>Подсистема пользовательских сервисов</vt:lpstr>
      <vt:lpstr>Демонстрация работы</vt:lpstr>
      <vt:lpstr>Схема граничных вычислений</vt:lpstr>
      <vt:lpstr>Граничный шлюз</vt:lpstr>
      <vt:lpstr>Оконечное устройство</vt:lpstr>
      <vt:lpstr>Метеостанция</vt:lpstr>
      <vt:lpstr>Хроматографический газоанализатор</vt:lpstr>
      <vt:lpstr>Номенклатура датчиков/сенсоров</vt:lpstr>
      <vt:lpstr>Обеспечение информационной безопасности и доверия</vt:lpstr>
      <vt:lpstr>Подсистема информационной безопасности</vt:lpstr>
      <vt:lpstr>Апробация Платформы</vt:lpstr>
      <vt:lpstr>Презентация PowerPoint</vt:lpstr>
      <vt:lpstr>Презентация PowerPoint</vt:lpstr>
      <vt:lpstr>Модульный пост мониторинга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Институт микроприборов и систем управления</dc:title>
  <dc:creator>PAL</dc:creator>
  <cp:lastModifiedBy>AL</cp:lastModifiedBy>
  <cp:revision>1311</cp:revision>
  <cp:lastPrinted>2019-12-24T13:13:50Z</cp:lastPrinted>
  <dcterms:created xsi:type="dcterms:W3CDTF">2018-02-20T08:10:55Z</dcterms:created>
  <dcterms:modified xsi:type="dcterms:W3CDTF">2022-09-13T10:40:14Z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Company">
    <vt:lpwstr>Microsoft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3</vt:i4>
  </property>
  <property fmtid="{D5CDD505-2E9C-101B-9397-08002B2CF9AE}" pid="9" name="PresentationFormat">
    <vt:lpwstr>Широкоэкранный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21</vt:i4>
  </property>
</Properties>
</file>